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vtt" ContentType="text/vtt"/>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4" r:id="rId7"/>
    <p:sldId id="261" r:id="rId8"/>
    <p:sldId id="262" r:id="rId9"/>
    <p:sldId id="263" r:id="rId1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34"/>
    <p:restoredTop sz="76644"/>
  </p:normalViewPr>
  <p:slideViewPr>
    <p:cSldViewPr snapToGrid="0" snapToObjects="1">
      <p:cViewPr varScale="1">
        <p:scale>
          <a:sx n="95" d="100"/>
          <a:sy n="95" d="100"/>
        </p:scale>
        <p:origin x="20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Client ARD Paid</c:v>
                </c:pt>
              </c:strCache>
            </c:strRef>
          </c:tx>
          <c:spPr>
            <a:solidFill>
              <a:srgbClr val="1E2761"/>
            </a:solidFill>
            <a:effectLst/>
          </c:spPr>
          <c:invertIfNegative val="0"/>
          <c:dLbls>
            <c:numFmt formatCode="\$#,##0" sourceLinked="0"/>
            <c:spPr>
              <a:noFill/>
              <a:ln>
                <a:noFill/>
              </a:ln>
              <a:effectLst/>
            </c:spPr>
            <c:txPr>
              <a:bodyPr/>
              <a:lstStyle/>
              <a:p>
                <a:pPr>
                  <a:defRPr sz="1200" b="1" i="0" u="none" strike="noStrike">
                    <a:solidFill>
                      <a:srgbClr val="1E2761"/>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Northeast</c:v>
                </c:pt>
                <c:pt idx="1">
                  <c:v>Pacific South</c:v>
                </c:pt>
                <c:pt idx="2">
                  <c:v>Central</c:v>
                </c:pt>
                <c:pt idx="3">
                  <c:v>West Central</c:v>
                </c:pt>
              </c:strCache>
            </c:strRef>
          </c:cat>
          <c:val>
            <c:numRef>
              <c:f>Sheet1!$B$2:$B$5</c:f>
              <c:numCache>
                <c:formatCode>General</c:formatCode>
                <c:ptCount val="4"/>
                <c:pt idx="0">
                  <c:v>360397</c:v>
                </c:pt>
                <c:pt idx="1">
                  <c:v>574919</c:v>
                </c:pt>
                <c:pt idx="2">
                  <c:v>201435</c:v>
                </c:pt>
                <c:pt idx="3">
                  <c:v>203949</c:v>
                </c:pt>
              </c:numCache>
            </c:numRef>
          </c:val>
          <c:extLst>
            <c:ext xmlns:c16="http://schemas.microsoft.com/office/drawing/2014/chart" uri="{C3380CC4-5D6E-409C-BE32-E72D297353CC}">
              <c16:uniqueId val="{00000000-275E-474C-A243-81F4DEC24D5B}"/>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A6480"/>
                </a:solidFill>
                <a:latin typeface="Arial"/>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0895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(2 min). Open warmly and frame the session: today we're talking about ARD — Auxiliary Recruiting &amp; Development — and how to make it a consistent source of high-quality recruits. Set the tone: this is a working session, not a lecture; we'll pause for discussion and practice. Preview the agenda: what ARD is, why it's a win for everyone, the earnings impact, then the three practical steps — identify candidates, ask, and build it into your culture. If you assigned the prework worksheet, ask for one quick takeaway before moving 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ARD (4 min). Define it plainly: ARD lets agents nominate people they already know — clients, friends, contacts — as recruiting candidates. Make the core point: existing clients are our most productive source of warm leads because they already know the company, the products, and the value of an agent's guidance. Walk the three cards on the right — Warm (trusted relationships, not cold calls), Faster (ARD recruits typically trigger faster), and Up to 30% (qualifying first-year FYC credited to the nominating agent). DISCUSSION PROMPT: 'In your own words, what is an ARD — and why does it matter for your recruiting strategy?' Take 2-3 responses. Transition: so if it's this effective, who exactly benefits? That's the next slide.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WIN FOR EVERYONE (5 min). This is the heart of the 'why.' Tailor your emphasis to the room: AGENTS earn additional compensation, build a more productive book, and grow leadership skills by mentoring nominees. NOMINATED CLIENTS trigger faster, generate higher FYC, work alongside a familiar face, and step into a fulfilling career. MANAGERS get higher-quality candidates, better retention, more consistent team production, and easier cultural integration. FACILITATOR TIP: ask each person which of the three columns matters most to them right now — it surfaces their motivation and helps you coach.</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NUMBERS (4 min). Use this to make the opportunity concrete. In 2021, client ARD paid out more than $2.8M across four zones, driving 667 hires (114 of them client hires), and the top single nominating agent earned about $41K in overrides. Point to the chart: Pacific South led at ~$575K, showing what's possible when ARD is part of the culture. FACILITATOR NOTE: these figures are summarized from the 2021 zone snapshot — confirm against current company data before presenting, and swap in the latest year if available. Key message: this isn't theoretical — it's real, repeatable income for agents who work 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 IDENTIFY (6 min). Move from 'why' to 'who.' The ideal candidate is interested in building a business in financial services, wants work/life balance, and is open to a career change. Then widen the lens with 'where to source': clients, centers of influence, family and friends, community leaders, networking affiliations, and local nonprofits. VYOND: play 'ARD - The Ideal Candidate' here to bring the profile to life before the activity. ACTIVITY: have each person privately list two or three real names from their nest who fit the profile. They'll use these in the next exercise. Reassure them this is about quality relationships, not a long cold list.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Video Runtime: 2m 17s</a:t>
            </a:r>
          </a:p>
          <a:p>
            <a:r>
              <a:rPr lang="en-US"/>
              <a:t>CC available</a:t>
            </a:r>
            <a:endParaRPr lang="en-US" dirty="0"/>
          </a:p>
        </p:txBody>
      </p:sp>
    </p:spTree>
    <p:extLst>
      <p:ext uri="{BB962C8B-B14F-4D97-AF65-F5344CB8AC3E}">
        <p14:creationId xmlns:p14="http://schemas.microsoft.com/office/powerpoint/2010/main" val="1872810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2 — ASK (8 min). The 'how' is everything. Stress that we ask for a name or introduction — we do NOT try to sell the career in this conversation. Match the question to the agent: successor-minded agents respond to 'who would you partner with?'; management-curious agents to 'build your dream team'; mission-driven agents to 'who would benefit from this career / whose life could you change?' ROLE-PLAY: pair people up. One plays the manager asking; the other plays the agent. Use the names from Step 1. Swap after 3 minutes. Debrief: what felt natural, what was hard? DISCUSSION: when and how do you currently ask your team for ARDs?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 CULTURE (6 min). ARD only sticks when it's routine, not a one-off campaign. Walk the four practices: MAKE IT ROUTINE — set ARD as an expectation from day one; build it into unit meetings, PRPs, and onboarding. COACH CONSISTENTLY — speak to two agents per week about ARD; review their book and social contacts for ideal candidates. LEAD WITH TRUST — ask for a name or introduction, not a sale; success starts with relationship. FOLLOW UP — follow-up is critical; use pre-approved drip campaigns to build a self-sustaining pipeline. DISCUSSION: 'What is one concrete way you'll build ARD into your team's culture this month?' Capture commitments aloud.</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&amp; COMMIT (5 min). Land the Michael Jordan quote: individual talent matters, but teamwork and intelligence win championships — ARD is how we build the team. Drive to action with the three next steps: write down and practice your ARD language; set goals and block weekly calendar time for ARD activities; encourage your team to source from their warmest relationships. ASSIGNMENT: have each participant write their ARD language in their digital workbook and commit to a weekly ARD time block before they leave. Reminder: this material is for internal use only. Thank them and confirm follow-up.</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microsoft.com/office/2017/04/relationships/track" Target="../media/track1.vtt"/><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2.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9041802" y="-1600200"/>
            <a:ext cx="5486400" cy="5486400"/>
          </a:xfrm>
          <a:prstGeom prst="ellipse">
            <a:avLst/>
          </a:prstGeom>
          <a:solidFill>
            <a:srgbClr val="2C3A7A"/>
          </a:solidFill>
          <a:ln/>
        </p:spPr>
        <p:txBody>
          <a:bodyPr/>
          <a:lstStyle/>
          <a:p>
            <a:endParaRPr lang="en-US"/>
          </a:p>
        </p:txBody>
      </p:sp>
      <p:sp>
        <p:nvSpPr>
          <p:cNvPr id="3" name="Shape 1"/>
          <p:cNvSpPr/>
          <p:nvPr/>
        </p:nvSpPr>
        <p:spPr>
          <a:xfrm>
            <a:off x="10058400" y="3840480"/>
            <a:ext cx="4114800" cy="4114800"/>
          </a:xfrm>
          <a:prstGeom prst="ellipse">
            <a:avLst/>
          </a:prstGeom>
          <a:solidFill>
            <a:srgbClr val="2C3A7A"/>
          </a:solidFill>
          <a:ln/>
        </p:spPr>
        <p:txBody>
          <a:bodyPr/>
          <a:lstStyle/>
          <a:p>
            <a:endParaRPr lang="en-US"/>
          </a:p>
        </p:txBody>
      </p:sp>
      <p:grpSp>
        <p:nvGrpSpPr>
          <p:cNvPr id="9" name="Group 8">
            <a:extLst>
              <a:ext uri="{FF2B5EF4-FFF2-40B4-BE49-F238E27FC236}">
                <a16:creationId xmlns:a16="http://schemas.microsoft.com/office/drawing/2014/main" id="{1F326AF5-52C9-D481-3367-1A68D5650DE0}"/>
              </a:ext>
            </a:extLst>
          </p:cNvPr>
          <p:cNvGrpSpPr/>
          <p:nvPr/>
        </p:nvGrpSpPr>
        <p:grpSpPr>
          <a:xfrm>
            <a:off x="777240" y="1143000"/>
            <a:ext cx="10058400" cy="2560320"/>
            <a:chOff x="777240" y="1143000"/>
            <a:chExt cx="10058400" cy="2560320"/>
          </a:xfrm>
        </p:grpSpPr>
        <p:pic>
          <p:nvPicPr>
            <p:cNvPr id="4" name="Image 0" descr="preencoded.png"/>
            <p:cNvPicPr>
              <a:picLocks noChangeAspect="1"/>
            </p:cNvPicPr>
            <p:nvPr/>
          </p:nvPicPr>
          <p:blipFill>
            <a:blip r:embed="rId3"/>
            <a:stretch>
              <a:fillRect/>
            </a:stretch>
          </p:blipFill>
          <p:spPr>
            <a:xfrm>
              <a:off x="822960" y="1143000"/>
              <a:ext cx="868680" cy="868680"/>
            </a:xfrm>
            <a:prstGeom prst="rect">
              <a:avLst/>
            </a:prstGeom>
          </p:spPr>
        </p:pic>
        <p:sp>
          <p:nvSpPr>
            <p:cNvPr id="5" name="Text 2"/>
            <p:cNvSpPr/>
            <p:nvPr/>
          </p:nvSpPr>
          <p:spPr>
            <a:xfrm>
              <a:off x="822960" y="2148840"/>
              <a:ext cx="8229600" cy="365760"/>
            </a:xfrm>
            <a:prstGeom prst="rect">
              <a:avLst/>
            </a:prstGeom>
            <a:noFill/>
            <a:ln/>
          </p:spPr>
          <p:txBody>
            <a:bodyPr wrap="square" lIns="0" tIns="0" rIns="0" bIns="0" rtlCol="0" anchor="ctr"/>
            <a:lstStyle/>
            <a:p>
              <a:pPr marL="0" indent="0">
                <a:buNone/>
              </a:pPr>
              <a:r>
                <a:rPr lang="en-US" sz="1600" b="1" kern="0" spc="300" dirty="0">
                  <a:solidFill>
                    <a:srgbClr val="C9A227"/>
                  </a:solidFill>
                  <a:latin typeface="Calibri" pitchFamily="34" charset="0"/>
                  <a:ea typeface="Calibri" pitchFamily="34" charset="-122"/>
                  <a:cs typeface="Calibri" pitchFamily="34" charset="-120"/>
                </a:rPr>
                <a:t>AUXILIARY RECRUITING &amp; DEVELOPMENT</a:t>
              </a:r>
              <a:endParaRPr lang="en-US" sz="1600" dirty="0"/>
            </a:p>
          </p:txBody>
        </p:sp>
        <p:sp>
          <p:nvSpPr>
            <p:cNvPr id="6" name="Text 3"/>
            <p:cNvSpPr/>
            <p:nvPr/>
          </p:nvSpPr>
          <p:spPr>
            <a:xfrm>
              <a:off x="777240" y="2514600"/>
              <a:ext cx="10058400" cy="1188720"/>
            </a:xfrm>
            <a:prstGeom prst="rect">
              <a:avLst/>
            </a:prstGeom>
            <a:noFill/>
            <a:ln/>
          </p:spPr>
          <p:txBody>
            <a:bodyPr wrap="square" lIns="0" tIns="0" rIns="0" bIns="0" rtlCol="0" anchor="ctr"/>
            <a:lstStyle/>
            <a:p>
              <a:pPr marL="0" indent="0">
                <a:buNone/>
              </a:pPr>
              <a:r>
                <a:rPr lang="en-US" sz="5400" b="1" dirty="0">
                  <a:solidFill>
                    <a:srgbClr val="FFFFFF"/>
                  </a:solidFill>
                  <a:latin typeface="Cambria" pitchFamily="34" charset="0"/>
                  <a:ea typeface="Cambria" pitchFamily="34" charset="-122"/>
                  <a:cs typeface="Cambria" pitchFamily="34" charset="-120"/>
                </a:rPr>
                <a:t>Recruiting Through ARD</a:t>
              </a:r>
              <a:endParaRPr lang="en-US" sz="5400" dirty="0"/>
            </a:p>
          </p:txBody>
        </p:sp>
      </p:grpSp>
      <p:sp>
        <p:nvSpPr>
          <p:cNvPr id="7" name="Text 4"/>
          <p:cNvSpPr/>
          <p:nvPr/>
        </p:nvSpPr>
        <p:spPr>
          <a:xfrm>
            <a:off x="822960" y="3794760"/>
            <a:ext cx="9601200" cy="548640"/>
          </a:xfrm>
          <a:prstGeom prst="rect">
            <a:avLst/>
          </a:prstGeom>
          <a:noFill/>
          <a:ln/>
        </p:spPr>
        <p:txBody>
          <a:bodyPr wrap="square" lIns="0" tIns="0" rIns="0" bIns="0" rtlCol="0" anchor="ctr"/>
          <a:lstStyle/>
          <a:p>
            <a:pPr marL="0" indent="0">
              <a:buNone/>
            </a:pPr>
            <a:r>
              <a:rPr lang="en-US" sz="2200" i="1" dirty="0">
                <a:solidFill>
                  <a:srgbClr val="E8EEF9"/>
                </a:solidFill>
                <a:latin typeface="Calibri" pitchFamily="34" charset="0"/>
                <a:ea typeface="Calibri" pitchFamily="34" charset="-122"/>
                <a:cs typeface="Calibri" pitchFamily="34" charset="-120"/>
              </a:rPr>
              <a:t>Turn today's clients into tomorrow's business partners.</a:t>
            </a:r>
            <a:endParaRPr lang="en-US" sz="2200" dirty="0"/>
          </a:p>
        </p:txBody>
      </p:sp>
      <p:sp>
        <p:nvSpPr>
          <p:cNvPr id="8" name="Text 5"/>
          <p:cNvSpPr/>
          <p:nvPr/>
        </p:nvSpPr>
        <p:spPr>
          <a:xfrm>
            <a:off x="822960" y="4572000"/>
            <a:ext cx="9144000" cy="457200"/>
          </a:xfrm>
          <a:prstGeom prst="rect">
            <a:avLst/>
          </a:prstGeom>
          <a:noFill/>
          <a:ln/>
        </p:spPr>
        <p:txBody>
          <a:bodyPr wrap="square" lIns="0" tIns="0" rIns="0" bIns="0" rtlCol="0" anchor="ctr"/>
          <a:lstStyle/>
          <a:p>
            <a:pPr marL="0" indent="0">
              <a:buNone/>
            </a:pPr>
            <a:r>
              <a:rPr lang="en-US" sz="1500" dirty="0">
                <a:solidFill>
                  <a:srgbClr val="AEB8D8"/>
                </a:solidFill>
                <a:latin typeface="Calibri" pitchFamily="34" charset="0"/>
                <a:ea typeface="Calibri" pitchFamily="34" charset="-122"/>
                <a:cs typeface="Calibri" pitchFamily="34" charset="-120"/>
              </a:rPr>
              <a:t>A win for agents, nominated clients, and managers alike.</a:t>
            </a:r>
            <a:endParaRPr lang="en-US" sz="15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chemeClr val="bg2"/>
        </a:solidFill>
        <a:effectLst/>
      </p:bgPr>
    </p:bg>
    <p:spTree>
      <p:nvGrpSpPr>
        <p:cNvPr id="1" name=""/>
        <p:cNvGrpSpPr/>
        <p:nvPr/>
      </p:nvGrpSpPr>
      <p:grpSpPr>
        <a:xfrm>
          <a:off x="0" y="0"/>
          <a:ext cx="0" cy="0"/>
          <a:chOff x="0" y="0"/>
          <a:chExt cx="0" cy="0"/>
        </a:xfrm>
      </p:grpSpPr>
      <p:sp>
        <p:nvSpPr>
          <p:cNvPr id="2" name="Text 0"/>
          <p:cNvSpPr/>
          <p:nvPr/>
        </p:nvSpPr>
        <p:spPr>
          <a:xfrm>
            <a:off x="777240" y="457200"/>
            <a:ext cx="10058400" cy="320040"/>
          </a:xfrm>
          <a:prstGeom prst="rect">
            <a:avLst/>
          </a:prstGeom>
          <a:noFill/>
          <a:ln/>
        </p:spPr>
        <p:txBody>
          <a:bodyPr wrap="square" lIns="0" tIns="0" rIns="0" bIns="0" rtlCol="0" anchor="ctr"/>
          <a:lstStyle/>
          <a:p>
            <a:pPr marL="0" indent="0">
              <a:buNone/>
            </a:pPr>
            <a:r>
              <a:rPr lang="en-US" sz="1300" b="1" kern="0" spc="300" dirty="0">
                <a:solidFill>
                  <a:srgbClr val="C9A227"/>
                </a:solidFill>
                <a:latin typeface="Calibri" pitchFamily="34" charset="0"/>
                <a:ea typeface="Calibri" pitchFamily="34" charset="-122"/>
                <a:cs typeface="Calibri" pitchFamily="34" charset="-120"/>
              </a:rPr>
              <a:t>THE BASICS</a:t>
            </a:r>
            <a:endParaRPr lang="en-US" sz="1300" dirty="0"/>
          </a:p>
        </p:txBody>
      </p:sp>
      <p:sp>
        <p:nvSpPr>
          <p:cNvPr id="3" name="Text 1"/>
          <p:cNvSpPr/>
          <p:nvPr/>
        </p:nvSpPr>
        <p:spPr>
          <a:xfrm>
            <a:off x="749808" y="749808"/>
            <a:ext cx="10607040" cy="777240"/>
          </a:xfrm>
          <a:prstGeom prst="rect">
            <a:avLst/>
          </a:prstGeom>
          <a:noFill/>
          <a:ln/>
        </p:spPr>
        <p:txBody>
          <a:bodyPr wrap="square" lIns="0" tIns="0" rIns="0" bIns="0" rtlCol="0" anchor="ctr"/>
          <a:lstStyle/>
          <a:p>
            <a:pPr marL="0" indent="0">
              <a:buNone/>
            </a:pPr>
            <a:r>
              <a:rPr lang="en-US" sz="3200" b="1" dirty="0">
                <a:solidFill>
                  <a:srgbClr val="1E2761"/>
                </a:solidFill>
                <a:latin typeface="Cambria" pitchFamily="34" charset="0"/>
                <a:ea typeface="Cambria" pitchFamily="34" charset="-122"/>
                <a:cs typeface="Cambria" pitchFamily="34" charset="-120"/>
              </a:rPr>
              <a:t>What is ARD?</a:t>
            </a:r>
            <a:endParaRPr lang="en-US" sz="3200" dirty="0"/>
          </a:p>
        </p:txBody>
      </p:sp>
      <p:sp>
        <p:nvSpPr>
          <p:cNvPr id="4" name="Text 2"/>
          <p:cNvSpPr/>
          <p:nvPr/>
        </p:nvSpPr>
        <p:spPr>
          <a:xfrm>
            <a:off x="777240" y="1783080"/>
            <a:ext cx="5852160" cy="1463040"/>
          </a:xfrm>
          <a:prstGeom prst="rect">
            <a:avLst/>
          </a:prstGeom>
          <a:noFill/>
          <a:ln/>
        </p:spPr>
        <p:txBody>
          <a:bodyPr wrap="square" lIns="0" tIns="0" rIns="0" bIns="0" rtlCol="0" anchor="t"/>
          <a:lstStyle/>
          <a:p>
            <a:pPr marL="0" indent="0">
              <a:lnSpc>
                <a:spcPct val="115000"/>
              </a:lnSpc>
              <a:buNone/>
            </a:pPr>
            <a:r>
              <a:rPr lang="en-US" sz="1800" b="1" dirty="0">
                <a:solidFill>
                  <a:srgbClr val="1E2761"/>
                </a:solidFill>
                <a:latin typeface="Calibri" pitchFamily="34" charset="0"/>
                <a:ea typeface="Calibri" pitchFamily="34" charset="-122"/>
                <a:cs typeface="Calibri" pitchFamily="34" charset="-120"/>
              </a:rPr>
              <a:t>Auxiliary Recruiting &amp; Development</a:t>
            </a:r>
            <a:r>
              <a:rPr lang="en-US" sz="1800" dirty="0">
                <a:solidFill>
                  <a:srgbClr val="1A1F36"/>
                </a:solidFill>
                <a:latin typeface="Calibri" pitchFamily="34" charset="0"/>
                <a:ea typeface="Calibri" pitchFamily="34" charset="-122"/>
                <a:cs typeface="Calibri" pitchFamily="34" charset="-120"/>
              </a:rPr>
              <a:t> lets agents nominate people they already know — clients, friends, and contacts — as candidates to join our team of financial professionals.</a:t>
            </a:r>
            <a:endParaRPr lang="en-US" sz="1800" dirty="0"/>
          </a:p>
        </p:txBody>
      </p:sp>
      <p:sp>
        <p:nvSpPr>
          <p:cNvPr id="5" name="Text 3"/>
          <p:cNvSpPr/>
          <p:nvPr/>
        </p:nvSpPr>
        <p:spPr>
          <a:xfrm>
            <a:off x="777240" y="3383280"/>
            <a:ext cx="5852160" cy="1828800"/>
          </a:xfrm>
          <a:prstGeom prst="rect">
            <a:avLst/>
          </a:prstGeom>
          <a:noFill/>
          <a:ln/>
        </p:spPr>
        <p:txBody>
          <a:bodyPr wrap="square" lIns="0" tIns="0" rIns="0" bIns="0" rtlCol="0" anchor="t"/>
          <a:lstStyle/>
          <a:p>
            <a:pPr marL="0" indent="0">
              <a:lnSpc>
                <a:spcPct val="120000"/>
              </a:lnSpc>
              <a:buNone/>
            </a:pPr>
            <a:r>
              <a:rPr lang="en-US" sz="1600" dirty="0">
                <a:solidFill>
                  <a:srgbClr val="5A6480"/>
                </a:solidFill>
                <a:latin typeface="Calibri" pitchFamily="34" charset="0"/>
                <a:ea typeface="Calibri" pitchFamily="34" charset="-122"/>
                <a:cs typeface="Calibri" pitchFamily="34" charset="-120"/>
              </a:rPr>
              <a:t>Existing clients are our most productive source of warm recruiting leads. Because they already know the company, the products, and the value of an agent's guidance, they're easier to recruit — and more likely to succeed.</a:t>
            </a:r>
            <a:endParaRPr lang="en-US" sz="1600" dirty="0"/>
          </a:p>
        </p:txBody>
      </p:sp>
      <p:grpSp>
        <p:nvGrpSpPr>
          <p:cNvPr id="18" name="Group 17">
            <a:extLst>
              <a:ext uri="{FF2B5EF4-FFF2-40B4-BE49-F238E27FC236}">
                <a16:creationId xmlns:a16="http://schemas.microsoft.com/office/drawing/2014/main" id="{BCED1795-A004-D24E-E6D6-6F964FB3C813}"/>
              </a:ext>
            </a:extLst>
          </p:cNvPr>
          <p:cNvGrpSpPr/>
          <p:nvPr/>
        </p:nvGrpSpPr>
        <p:grpSpPr>
          <a:xfrm>
            <a:off x="7040880" y="1783080"/>
            <a:ext cx="4343400" cy="1417320"/>
            <a:chOff x="7040880" y="1783080"/>
            <a:chExt cx="4343400" cy="1417320"/>
          </a:xfrm>
        </p:grpSpPr>
        <p:sp>
          <p:nvSpPr>
            <p:cNvPr id="6" name="Shape 4"/>
            <p:cNvSpPr/>
            <p:nvPr/>
          </p:nvSpPr>
          <p:spPr>
            <a:xfrm>
              <a:off x="7040880" y="1783080"/>
              <a:ext cx="4343400" cy="1417320"/>
            </a:xfrm>
            <a:prstGeom prst="roundRect">
              <a:avLst>
                <a:gd name="adj" fmla="val 5161"/>
              </a:avLst>
            </a:prstGeom>
            <a:solidFill>
              <a:srgbClr val="F6F8FD"/>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pic>
          <p:nvPicPr>
            <p:cNvPr id="7" name="Image 0" descr="preencoded.png"/>
            <p:cNvPicPr>
              <a:picLocks noChangeAspect="1"/>
            </p:cNvPicPr>
            <p:nvPr/>
          </p:nvPicPr>
          <p:blipFill>
            <a:blip r:embed="rId3"/>
            <a:stretch>
              <a:fillRect/>
            </a:stretch>
          </p:blipFill>
          <p:spPr>
            <a:xfrm>
              <a:off x="7315200" y="2167128"/>
              <a:ext cx="640080" cy="640080"/>
            </a:xfrm>
            <a:prstGeom prst="rect">
              <a:avLst/>
            </a:prstGeom>
          </p:spPr>
        </p:pic>
        <p:sp>
          <p:nvSpPr>
            <p:cNvPr id="8" name="Text 5"/>
            <p:cNvSpPr/>
            <p:nvPr/>
          </p:nvSpPr>
          <p:spPr>
            <a:xfrm>
              <a:off x="8183880" y="1984248"/>
              <a:ext cx="3108960" cy="502920"/>
            </a:xfrm>
            <a:prstGeom prst="rect">
              <a:avLst/>
            </a:prstGeom>
            <a:noFill/>
            <a:ln/>
          </p:spPr>
          <p:txBody>
            <a:bodyPr wrap="square" lIns="0" tIns="0" rIns="0" bIns="0" rtlCol="0" anchor="ctr"/>
            <a:lstStyle/>
            <a:p>
              <a:pPr marL="0" indent="0">
                <a:buNone/>
              </a:pPr>
              <a:r>
                <a:rPr lang="en-US" sz="2400" b="1" dirty="0">
                  <a:solidFill>
                    <a:srgbClr val="1E2761"/>
                  </a:solidFill>
                  <a:latin typeface="Cambria" pitchFamily="34" charset="0"/>
                  <a:ea typeface="Cambria" pitchFamily="34" charset="-122"/>
                  <a:cs typeface="Cambria" pitchFamily="34" charset="-120"/>
                </a:rPr>
                <a:t>Warm</a:t>
              </a:r>
              <a:endParaRPr lang="en-US" sz="2400" dirty="0"/>
            </a:p>
          </p:txBody>
        </p:sp>
        <p:sp>
          <p:nvSpPr>
            <p:cNvPr id="9" name="Text 6"/>
            <p:cNvSpPr/>
            <p:nvPr/>
          </p:nvSpPr>
          <p:spPr>
            <a:xfrm>
              <a:off x="8183880" y="2496312"/>
              <a:ext cx="3063240" cy="594360"/>
            </a:xfrm>
            <a:prstGeom prst="rect">
              <a:avLst/>
            </a:prstGeom>
            <a:noFill/>
            <a:ln/>
          </p:spPr>
          <p:txBody>
            <a:bodyPr wrap="square" lIns="0" tIns="0" rIns="0" bIns="0" rtlCol="0" anchor="t"/>
            <a:lstStyle/>
            <a:p>
              <a:pPr marL="0" indent="0">
                <a:buNone/>
              </a:pPr>
              <a:r>
                <a:rPr lang="en-US" sz="1250" dirty="0">
                  <a:solidFill>
                    <a:srgbClr val="5A6480"/>
                  </a:solidFill>
                  <a:latin typeface="Calibri" pitchFamily="34" charset="0"/>
                  <a:ea typeface="Calibri" pitchFamily="34" charset="-122"/>
                  <a:cs typeface="Calibri" pitchFamily="34" charset="-120"/>
                </a:rPr>
                <a:t>Leads from trusted relationships, not cold calls</a:t>
              </a:r>
              <a:endParaRPr lang="en-US" sz="1250" dirty="0"/>
            </a:p>
          </p:txBody>
        </p:sp>
      </p:grpSp>
      <p:grpSp>
        <p:nvGrpSpPr>
          <p:cNvPr id="19" name="Group 18">
            <a:extLst>
              <a:ext uri="{FF2B5EF4-FFF2-40B4-BE49-F238E27FC236}">
                <a16:creationId xmlns:a16="http://schemas.microsoft.com/office/drawing/2014/main" id="{79AEF6ED-C15B-32EC-5ABC-CB5E1D39B43F}"/>
              </a:ext>
            </a:extLst>
          </p:cNvPr>
          <p:cNvGrpSpPr/>
          <p:nvPr/>
        </p:nvGrpSpPr>
        <p:grpSpPr>
          <a:xfrm>
            <a:off x="7040880" y="3355848"/>
            <a:ext cx="4343400" cy="1417320"/>
            <a:chOff x="7040880" y="3355848"/>
            <a:chExt cx="4343400" cy="1417320"/>
          </a:xfrm>
        </p:grpSpPr>
        <p:sp>
          <p:nvSpPr>
            <p:cNvPr id="10" name="Shape 7"/>
            <p:cNvSpPr/>
            <p:nvPr/>
          </p:nvSpPr>
          <p:spPr>
            <a:xfrm>
              <a:off x="7040880" y="3355848"/>
              <a:ext cx="4343400" cy="1417320"/>
            </a:xfrm>
            <a:prstGeom prst="roundRect">
              <a:avLst>
                <a:gd name="adj" fmla="val 5161"/>
              </a:avLst>
            </a:prstGeom>
            <a:solidFill>
              <a:srgbClr val="F6F8FD"/>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pic>
          <p:nvPicPr>
            <p:cNvPr id="11" name="Image 1" descr="preencoded.png"/>
            <p:cNvPicPr>
              <a:picLocks noChangeAspect="1"/>
            </p:cNvPicPr>
            <p:nvPr/>
          </p:nvPicPr>
          <p:blipFill>
            <a:blip r:embed="rId4"/>
            <a:stretch>
              <a:fillRect/>
            </a:stretch>
          </p:blipFill>
          <p:spPr>
            <a:xfrm>
              <a:off x="7315200" y="3739896"/>
              <a:ext cx="640080" cy="640080"/>
            </a:xfrm>
            <a:prstGeom prst="rect">
              <a:avLst/>
            </a:prstGeom>
          </p:spPr>
        </p:pic>
        <p:sp>
          <p:nvSpPr>
            <p:cNvPr id="12" name="Text 8"/>
            <p:cNvSpPr/>
            <p:nvPr/>
          </p:nvSpPr>
          <p:spPr>
            <a:xfrm>
              <a:off x="8183880" y="3557016"/>
              <a:ext cx="3108960" cy="502920"/>
            </a:xfrm>
            <a:prstGeom prst="rect">
              <a:avLst/>
            </a:prstGeom>
            <a:noFill/>
            <a:ln/>
          </p:spPr>
          <p:txBody>
            <a:bodyPr wrap="square" lIns="0" tIns="0" rIns="0" bIns="0" rtlCol="0" anchor="ctr"/>
            <a:lstStyle/>
            <a:p>
              <a:pPr marL="0" indent="0">
                <a:buNone/>
              </a:pPr>
              <a:r>
                <a:rPr lang="en-US" sz="2400" b="1" dirty="0">
                  <a:solidFill>
                    <a:srgbClr val="1E2761"/>
                  </a:solidFill>
                  <a:latin typeface="Cambria" pitchFamily="34" charset="0"/>
                  <a:ea typeface="Cambria" pitchFamily="34" charset="-122"/>
                  <a:cs typeface="Cambria" pitchFamily="34" charset="-120"/>
                </a:rPr>
                <a:t>Faster</a:t>
              </a:r>
              <a:endParaRPr lang="en-US" sz="2400" dirty="0"/>
            </a:p>
          </p:txBody>
        </p:sp>
        <p:sp>
          <p:nvSpPr>
            <p:cNvPr id="13" name="Text 9"/>
            <p:cNvSpPr/>
            <p:nvPr/>
          </p:nvSpPr>
          <p:spPr>
            <a:xfrm>
              <a:off x="8183880" y="4069080"/>
              <a:ext cx="3063240" cy="594360"/>
            </a:xfrm>
            <a:prstGeom prst="rect">
              <a:avLst/>
            </a:prstGeom>
            <a:noFill/>
            <a:ln/>
          </p:spPr>
          <p:txBody>
            <a:bodyPr wrap="square" lIns="0" tIns="0" rIns="0" bIns="0" rtlCol="0" anchor="t"/>
            <a:lstStyle/>
            <a:p>
              <a:pPr marL="0" indent="0">
                <a:buNone/>
              </a:pPr>
              <a:r>
                <a:rPr lang="en-US" sz="1250" dirty="0">
                  <a:solidFill>
                    <a:srgbClr val="5A6480"/>
                  </a:solidFill>
                  <a:latin typeface="Calibri" pitchFamily="34" charset="0"/>
                  <a:ea typeface="Calibri" pitchFamily="34" charset="-122"/>
                  <a:cs typeface="Calibri" pitchFamily="34" charset="-120"/>
                </a:rPr>
                <a:t>ARD recruits typically trigger faster</a:t>
              </a:r>
              <a:endParaRPr lang="en-US" sz="1250" dirty="0"/>
            </a:p>
          </p:txBody>
        </p:sp>
      </p:grpSp>
      <p:grpSp>
        <p:nvGrpSpPr>
          <p:cNvPr id="20" name="Group 19">
            <a:extLst>
              <a:ext uri="{FF2B5EF4-FFF2-40B4-BE49-F238E27FC236}">
                <a16:creationId xmlns:a16="http://schemas.microsoft.com/office/drawing/2014/main" id="{F15F7544-1B83-AC9E-6F65-DD45A1D84616}"/>
              </a:ext>
            </a:extLst>
          </p:cNvPr>
          <p:cNvGrpSpPr/>
          <p:nvPr/>
        </p:nvGrpSpPr>
        <p:grpSpPr>
          <a:xfrm>
            <a:off x="7040880" y="4928616"/>
            <a:ext cx="4343400" cy="1417320"/>
            <a:chOff x="7040880" y="4928616"/>
            <a:chExt cx="4343400" cy="1417320"/>
          </a:xfrm>
        </p:grpSpPr>
        <p:sp>
          <p:nvSpPr>
            <p:cNvPr id="14" name="Shape 10"/>
            <p:cNvSpPr/>
            <p:nvPr/>
          </p:nvSpPr>
          <p:spPr>
            <a:xfrm>
              <a:off x="7040880" y="4928616"/>
              <a:ext cx="4343400" cy="1417320"/>
            </a:xfrm>
            <a:prstGeom prst="roundRect">
              <a:avLst>
                <a:gd name="adj" fmla="val 5161"/>
              </a:avLst>
            </a:prstGeom>
            <a:solidFill>
              <a:srgbClr val="F6F8FD"/>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pic>
          <p:nvPicPr>
            <p:cNvPr id="15" name="Image 2" descr="preencoded.png"/>
            <p:cNvPicPr>
              <a:picLocks noChangeAspect="1"/>
            </p:cNvPicPr>
            <p:nvPr/>
          </p:nvPicPr>
          <p:blipFill>
            <a:blip r:embed="rId5"/>
            <a:stretch>
              <a:fillRect/>
            </a:stretch>
          </p:blipFill>
          <p:spPr>
            <a:xfrm>
              <a:off x="7315200" y="5312664"/>
              <a:ext cx="640080" cy="640080"/>
            </a:xfrm>
            <a:prstGeom prst="rect">
              <a:avLst/>
            </a:prstGeom>
          </p:spPr>
        </p:pic>
        <p:sp>
          <p:nvSpPr>
            <p:cNvPr id="16" name="Text 11"/>
            <p:cNvSpPr/>
            <p:nvPr/>
          </p:nvSpPr>
          <p:spPr>
            <a:xfrm>
              <a:off x="8183880" y="5129784"/>
              <a:ext cx="3108960" cy="502920"/>
            </a:xfrm>
            <a:prstGeom prst="rect">
              <a:avLst/>
            </a:prstGeom>
            <a:noFill/>
            <a:ln/>
          </p:spPr>
          <p:txBody>
            <a:bodyPr wrap="square" lIns="0" tIns="0" rIns="0" bIns="0" rtlCol="0" anchor="ctr"/>
            <a:lstStyle/>
            <a:p>
              <a:pPr marL="0" indent="0">
                <a:buNone/>
              </a:pPr>
              <a:r>
                <a:rPr lang="en-US" sz="2400" b="1" dirty="0">
                  <a:solidFill>
                    <a:srgbClr val="1E2761"/>
                  </a:solidFill>
                  <a:latin typeface="Cambria" pitchFamily="34" charset="0"/>
                  <a:ea typeface="Cambria" pitchFamily="34" charset="-122"/>
                  <a:cs typeface="Cambria" pitchFamily="34" charset="-120"/>
                </a:rPr>
                <a:t>Up to 30%</a:t>
              </a:r>
              <a:endParaRPr lang="en-US" sz="2400" dirty="0"/>
            </a:p>
          </p:txBody>
        </p:sp>
        <p:sp>
          <p:nvSpPr>
            <p:cNvPr id="17" name="Text 12"/>
            <p:cNvSpPr/>
            <p:nvPr/>
          </p:nvSpPr>
          <p:spPr>
            <a:xfrm>
              <a:off x="8183880" y="5641848"/>
              <a:ext cx="3063240" cy="594360"/>
            </a:xfrm>
            <a:prstGeom prst="rect">
              <a:avLst/>
            </a:prstGeom>
            <a:noFill/>
            <a:ln/>
          </p:spPr>
          <p:txBody>
            <a:bodyPr wrap="square" lIns="0" tIns="0" rIns="0" bIns="0" rtlCol="0" anchor="t"/>
            <a:lstStyle/>
            <a:p>
              <a:pPr marL="0" indent="0">
                <a:buNone/>
              </a:pPr>
              <a:r>
                <a:rPr lang="en-US" sz="1250" dirty="0">
                  <a:solidFill>
                    <a:srgbClr val="5A6480"/>
                  </a:solidFill>
                  <a:latin typeface="Calibri" pitchFamily="34" charset="0"/>
                  <a:ea typeface="Calibri" pitchFamily="34" charset="-122"/>
                  <a:cs typeface="Calibri" pitchFamily="34" charset="-120"/>
                </a:rPr>
                <a:t>Of qualifying first-year FYC credited to the nominating agent</a:t>
              </a:r>
              <a:endParaRPr lang="en-US" sz="1250" dirty="0"/>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chemeClr val="bg2"/>
        </a:solidFill>
        <a:effectLst/>
      </p:bgPr>
    </p:bg>
    <p:spTree>
      <p:nvGrpSpPr>
        <p:cNvPr id="1" name=""/>
        <p:cNvGrpSpPr/>
        <p:nvPr/>
      </p:nvGrpSpPr>
      <p:grpSpPr>
        <a:xfrm>
          <a:off x="0" y="0"/>
          <a:ext cx="0" cy="0"/>
          <a:chOff x="0" y="0"/>
          <a:chExt cx="0" cy="0"/>
        </a:xfrm>
      </p:grpSpPr>
      <p:sp>
        <p:nvSpPr>
          <p:cNvPr id="2" name="Text 0"/>
          <p:cNvSpPr/>
          <p:nvPr/>
        </p:nvSpPr>
        <p:spPr>
          <a:xfrm>
            <a:off x="777240" y="457200"/>
            <a:ext cx="10058400" cy="320040"/>
          </a:xfrm>
          <a:prstGeom prst="rect">
            <a:avLst/>
          </a:prstGeom>
          <a:noFill/>
          <a:ln/>
        </p:spPr>
        <p:txBody>
          <a:bodyPr wrap="square" lIns="0" tIns="0" rIns="0" bIns="0" rtlCol="0" anchor="ctr"/>
          <a:lstStyle/>
          <a:p>
            <a:pPr marL="0" indent="0">
              <a:buNone/>
            </a:pPr>
            <a:r>
              <a:rPr lang="en-US" sz="1300" b="1" kern="0" spc="300" dirty="0">
                <a:solidFill>
                  <a:srgbClr val="C9A227"/>
                </a:solidFill>
                <a:latin typeface="Calibri" pitchFamily="34" charset="0"/>
                <a:ea typeface="Calibri" pitchFamily="34" charset="-122"/>
                <a:cs typeface="Calibri" pitchFamily="34" charset="-120"/>
              </a:rPr>
              <a:t>WHY IT WORKS</a:t>
            </a:r>
            <a:endParaRPr lang="en-US" sz="1300" dirty="0"/>
          </a:p>
        </p:txBody>
      </p:sp>
      <p:sp>
        <p:nvSpPr>
          <p:cNvPr id="3" name="Text 1"/>
          <p:cNvSpPr/>
          <p:nvPr/>
        </p:nvSpPr>
        <p:spPr>
          <a:xfrm>
            <a:off x="749808" y="749808"/>
            <a:ext cx="10607040" cy="777240"/>
          </a:xfrm>
          <a:prstGeom prst="rect">
            <a:avLst/>
          </a:prstGeom>
          <a:noFill/>
          <a:ln/>
        </p:spPr>
        <p:txBody>
          <a:bodyPr wrap="square" lIns="0" tIns="0" rIns="0" bIns="0" rtlCol="0" anchor="ctr"/>
          <a:lstStyle/>
          <a:p>
            <a:pPr marL="0" indent="0">
              <a:buNone/>
            </a:pPr>
            <a:r>
              <a:rPr lang="en-US" sz="3200" b="1" dirty="0">
                <a:solidFill>
                  <a:srgbClr val="1E2761"/>
                </a:solidFill>
                <a:latin typeface="Cambria" pitchFamily="34" charset="0"/>
                <a:ea typeface="Cambria" pitchFamily="34" charset="-122"/>
                <a:cs typeface="Cambria" pitchFamily="34" charset="-120"/>
              </a:rPr>
              <a:t>A Win for Everyone</a:t>
            </a:r>
            <a:endParaRPr lang="en-US" sz="3200" dirty="0"/>
          </a:p>
        </p:txBody>
      </p:sp>
      <p:grpSp>
        <p:nvGrpSpPr>
          <p:cNvPr id="19" name="Group 18">
            <a:extLst>
              <a:ext uri="{FF2B5EF4-FFF2-40B4-BE49-F238E27FC236}">
                <a16:creationId xmlns:a16="http://schemas.microsoft.com/office/drawing/2014/main" id="{41AE3823-7D30-39BD-ED34-363C352A50D8}"/>
              </a:ext>
            </a:extLst>
          </p:cNvPr>
          <p:cNvGrpSpPr/>
          <p:nvPr/>
        </p:nvGrpSpPr>
        <p:grpSpPr>
          <a:xfrm>
            <a:off x="777240" y="1828800"/>
            <a:ext cx="3584448" cy="4160520"/>
            <a:chOff x="777240" y="1828800"/>
            <a:chExt cx="3584448" cy="4160520"/>
          </a:xfrm>
        </p:grpSpPr>
        <p:sp>
          <p:nvSpPr>
            <p:cNvPr id="4" name="Shape 2"/>
            <p:cNvSpPr/>
            <p:nvPr/>
          </p:nvSpPr>
          <p:spPr>
            <a:xfrm>
              <a:off x="777240" y="1828800"/>
              <a:ext cx="3584448" cy="4160520"/>
            </a:xfrm>
            <a:prstGeom prst="roundRect">
              <a:avLst>
                <a:gd name="adj" fmla="val 2041"/>
              </a:avLst>
            </a:prstGeom>
            <a:solidFill>
              <a:srgbClr val="FFFFFF"/>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sp>
          <p:nvSpPr>
            <p:cNvPr id="5" name="Shape 3"/>
            <p:cNvSpPr/>
            <p:nvPr/>
          </p:nvSpPr>
          <p:spPr>
            <a:xfrm>
              <a:off x="1097280" y="2194560"/>
              <a:ext cx="868680" cy="868680"/>
            </a:xfrm>
            <a:prstGeom prst="ellipse">
              <a:avLst/>
            </a:prstGeom>
            <a:solidFill>
              <a:srgbClr val="E8EEF9"/>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1307592" y="2404872"/>
              <a:ext cx="448056" cy="448056"/>
            </a:xfrm>
            <a:prstGeom prst="rect">
              <a:avLst/>
            </a:prstGeom>
          </p:spPr>
        </p:pic>
        <p:sp>
          <p:nvSpPr>
            <p:cNvPr id="7" name="Text 4"/>
            <p:cNvSpPr/>
            <p:nvPr/>
          </p:nvSpPr>
          <p:spPr>
            <a:xfrm>
              <a:off x="1097280" y="3200400"/>
              <a:ext cx="2944368" cy="457200"/>
            </a:xfrm>
            <a:prstGeom prst="rect">
              <a:avLst/>
            </a:prstGeom>
            <a:noFill/>
            <a:ln/>
          </p:spPr>
          <p:txBody>
            <a:bodyPr wrap="square" lIns="0" tIns="0" rIns="0" bIns="0" rtlCol="0" anchor="ctr"/>
            <a:lstStyle/>
            <a:p>
              <a:pPr marL="0" indent="0">
                <a:buNone/>
              </a:pPr>
              <a:r>
                <a:rPr lang="en-US" sz="2100" b="1" dirty="0">
                  <a:solidFill>
                    <a:srgbClr val="1E2761"/>
                  </a:solidFill>
                  <a:latin typeface="Cambria" pitchFamily="34" charset="0"/>
                  <a:ea typeface="Cambria" pitchFamily="34" charset="-122"/>
                  <a:cs typeface="Cambria" pitchFamily="34" charset="-120"/>
                </a:rPr>
                <a:t>For Agents</a:t>
              </a:r>
              <a:endParaRPr lang="en-US" sz="2100" dirty="0"/>
            </a:p>
          </p:txBody>
        </p:sp>
        <p:sp>
          <p:nvSpPr>
            <p:cNvPr id="8" name="Text 5"/>
            <p:cNvSpPr/>
            <p:nvPr/>
          </p:nvSpPr>
          <p:spPr>
            <a:xfrm>
              <a:off x="1097280" y="3703320"/>
              <a:ext cx="2990088" cy="2194560"/>
            </a:xfrm>
            <a:prstGeom prst="rect">
              <a:avLst/>
            </a:prstGeom>
            <a:noFill/>
            <a:ln/>
          </p:spPr>
          <p:txBody>
            <a:bodyPr wrap="square" lIns="0" tIns="0" rIns="0" bIns="0" rtlCol="0" anchor="t"/>
            <a:lstStyle/>
            <a:p>
              <a:pPr marL="177800" indent="-177800">
                <a:spcAft>
                  <a:spcPts val="1000"/>
                </a:spcAft>
                <a:buSzPct val="100000"/>
                <a:buChar char="•"/>
              </a:pPr>
              <a:r>
                <a:rPr lang="en-US" sz="1400" dirty="0">
                  <a:solidFill>
                    <a:srgbClr val="1A1F36"/>
                  </a:solidFill>
                  <a:latin typeface="Calibri" pitchFamily="34" charset="0"/>
                  <a:ea typeface="Calibri" pitchFamily="34" charset="-122"/>
                  <a:cs typeface="Calibri" pitchFamily="34" charset="-120"/>
                </a:rPr>
                <a:t>Earn additional compensation on referred clients</a:t>
              </a:r>
              <a:endParaRPr lang="en-US" sz="1400" dirty="0"/>
            </a:p>
            <a:p>
              <a:pPr marL="177800" indent="-177800">
                <a:spcAft>
                  <a:spcPts val="1000"/>
                </a:spcAft>
                <a:buSzPct val="100000"/>
                <a:buChar char="•"/>
              </a:pPr>
              <a:r>
                <a:rPr lang="en-US" sz="1400" dirty="0">
                  <a:solidFill>
                    <a:srgbClr val="1A1F36"/>
                  </a:solidFill>
                  <a:latin typeface="Calibri" pitchFamily="34" charset="0"/>
                  <a:ea typeface="Calibri" pitchFamily="34" charset="-122"/>
                  <a:cs typeface="Calibri" pitchFamily="34" charset="-120"/>
                </a:rPr>
                <a:t>Build a more productive book of business</a:t>
              </a:r>
              <a:endParaRPr lang="en-US" sz="1400" dirty="0"/>
            </a:p>
            <a:p>
              <a:pPr marL="177800" indent="-177800">
                <a:spcAft>
                  <a:spcPts val="1000"/>
                </a:spcAft>
                <a:buSzPct val="100000"/>
                <a:buChar char="•"/>
              </a:pPr>
              <a:r>
                <a:rPr lang="en-US" sz="1400" dirty="0">
                  <a:solidFill>
                    <a:srgbClr val="1A1F36"/>
                  </a:solidFill>
                  <a:latin typeface="Calibri" pitchFamily="34" charset="0"/>
                  <a:ea typeface="Calibri" pitchFamily="34" charset="-122"/>
                  <a:cs typeface="Calibri" pitchFamily="34" charset="-120"/>
                </a:rPr>
                <a:t>Develop leadership skills by mentoring nominees</a:t>
              </a:r>
              <a:endParaRPr lang="en-US" sz="1400" dirty="0"/>
            </a:p>
          </p:txBody>
        </p:sp>
      </p:grpSp>
      <p:grpSp>
        <p:nvGrpSpPr>
          <p:cNvPr id="20" name="Group 19">
            <a:extLst>
              <a:ext uri="{FF2B5EF4-FFF2-40B4-BE49-F238E27FC236}">
                <a16:creationId xmlns:a16="http://schemas.microsoft.com/office/drawing/2014/main" id="{94F58609-C9E7-4891-F493-2FCAC30F5115}"/>
              </a:ext>
            </a:extLst>
          </p:cNvPr>
          <p:cNvGrpSpPr/>
          <p:nvPr/>
        </p:nvGrpSpPr>
        <p:grpSpPr>
          <a:xfrm>
            <a:off x="4654296" y="1828800"/>
            <a:ext cx="3584448" cy="4160520"/>
            <a:chOff x="4654296" y="1828800"/>
            <a:chExt cx="3584448" cy="4160520"/>
          </a:xfrm>
        </p:grpSpPr>
        <p:sp>
          <p:nvSpPr>
            <p:cNvPr id="9" name="Shape 6"/>
            <p:cNvSpPr/>
            <p:nvPr/>
          </p:nvSpPr>
          <p:spPr>
            <a:xfrm>
              <a:off x="4654296" y="1828800"/>
              <a:ext cx="3584448" cy="4160520"/>
            </a:xfrm>
            <a:prstGeom prst="roundRect">
              <a:avLst>
                <a:gd name="adj" fmla="val 2041"/>
              </a:avLst>
            </a:prstGeom>
            <a:solidFill>
              <a:srgbClr val="FFFFFF"/>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sp>
          <p:nvSpPr>
            <p:cNvPr id="10" name="Shape 7"/>
            <p:cNvSpPr/>
            <p:nvPr/>
          </p:nvSpPr>
          <p:spPr>
            <a:xfrm>
              <a:off x="4974336" y="2194560"/>
              <a:ext cx="868680" cy="868680"/>
            </a:xfrm>
            <a:prstGeom prst="ellipse">
              <a:avLst/>
            </a:prstGeom>
            <a:solidFill>
              <a:srgbClr val="E8EEF9"/>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5184648" y="2404872"/>
              <a:ext cx="448056" cy="448056"/>
            </a:xfrm>
            <a:prstGeom prst="rect">
              <a:avLst/>
            </a:prstGeom>
          </p:spPr>
        </p:pic>
        <p:sp>
          <p:nvSpPr>
            <p:cNvPr id="12" name="Text 8"/>
            <p:cNvSpPr/>
            <p:nvPr/>
          </p:nvSpPr>
          <p:spPr>
            <a:xfrm>
              <a:off x="4974336" y="3200400"/>
              <a:ext cx="2944368" cy="457200"/>
            </a:xfrm>
            <a:prstGeom prst="rect">
              <a:avLst/>
            </a:prstGeom>
            <a:noFill/>
            <a:ln/>
          </p:spPr>
          <p:txBody>
            <a:bodyPr wrap="square" lIns="0" tIns="0" rIns="0" bIns="0" rtlCol="0" anchor="ctr"/>
            <a:lstStyle/>
            <a:p>
              <a:pPr marL="0" indent="0">
                <a:buNone/>
              </a:pPr>
              <a:r>
                <a:rPr lang="en-US" sz="2100" b="1" dirty="0">
                  <a:solidFill>
                    <a:srgbClr val="1E2761"/>
                  </a:solidFill>
                  <a:latin typeface="Cambria" pitchFamily="34" charset="0"/>
                  <a:ea typeface="Cambria" pitchFamily="34" charset="-122"/>
                  <a:cs typeface="Cambria" pitchFamily="34" charset="-120"/>
                </a:rPr>
                <a:t>For Nominated Clients</a:t>
              </a:r>
              <a:endParaRPr lang="en-US" sz="2100" dirty="0"/>
            </a:p>
          </p:txBody>
        </p:sp>
        <p:sp>
          <p:nvSpPr>
            <p:cNvPr id="13" name="Text 9"/>
            <p:cNvSpPr/>
            <p:nvPr/>
          </p:nvSpPr>
          <p:spPr>
            <a:xfrm>
              <a:off x="4974336" y="3703320"/>
              <a:ext cx="2990088" cy="2194560"/>
            </a:xfrm>
            <a:prstGeom prst="rect">
              <a:avLst/>
            </a:prstGeom>
            <a:noFill/>
            <a:ln/>
          </p:spPr>
          <p:txBody>
            <a:bodyPr wrap="square" lIns="0" tIns="0" rIns="0" bIns="0" rtlCol="0" anchor="t"/>
            <a:lstStyle/>
            <a:p>
              <a:pPr marL="177800" indent="-177800">
                <a:spcAft>
                  <a:spcPts val="1000"/>
                </a:spcAft>
                <a:buSzPct val="100000"/>
                <a:buChar char="•"/>
              </a:pPr>
              <a:r>
                <a:rPr lang="en-US" sz="1400" dirty="0">
                  <a:solidFill>
                    <a:srgbClr val="1A1F36"/>
                  </a:solidFill>
                  <a:latin typeface="Calibri" pitchFamily="34" charset="0"/>
                  <a:ea typeface="Calibri" pitchFamily="34" charset="-122"/>
                  <a:cs typeface="Calibri" pitchFamily="34" charset="-120"/>
                </a:rPr>
                <a:t>Trigger faster and generate higher FYC</a:t>
              </a:r>
              <a:endParaRPr lang="en-US" sz="1400" dirty="0"/>
            </a:p>
            <a:p>
              <a:pPr marL="177800" indent="-177800">
                <a:spcAft>
                  <a:spcPts val="1000"/>
                </a:spcAft>
                <a:buSzPct val="100000"/>
                <a:buChar char="•"/>
              </a:pPr>
              <a:r>
                <a:rPr lang="en-US" sz="1400" dirty="0">
                  <a:solidFill>
                    <a:srgbClr val="1A1F36"/>
                  </a:solidFill>
                  <a:latin typeface="Calibri" pitchFamily="34" charset="0"/>
                  <a:ea typeface="Calibri" pitchFamily="34" charset="-122"/>
                  <a:cs typeface="Calibri" pitchFamily="34" charset="-120"/>
                </a:rPr>
                <a:t>Work alongside a familiar, trusted face</a:t>
              </a:r>
              <a:endParaRPr lang="en-US" sz="1400" dirty="0"/>
            </a:p>
            <a:p>
              <a:pPr marL="177800" indent="-177800">
                <a:spcAft>
                  <a:spcPts val="1000"/>
                </a:spcAft>
                <a:buSzPct val="100000"/>
                <a:buChar char="•"/>
              </a:pPr>
              <a:r>
                <a:rPr lang="en-US" sz="1400" dirty="0">
                  <a:solidFill>
                    <a:srgbClr val="1A1F36"/>
                  </a:solidFill>
                  <a:latin typeface="Calibri" pitchFamily="34" charset="0"/>
                  <a:ea typeface="Calibri" pitchFamily="34" charset="-122"/>
                  <a:cs typeface="Calibri" pitchFamily="34" charset="-120"/>
                </a:rPr>
                <a:t>Step into a fulfilling new career</a:t>
              </a:r>
              <a:endParaRPr lang="en-US" sz="1400" dirty="0"/>
            </a:p>
          </p:txBody>
        </p:sp>
      </p:grpSp>
      <p:grpSp>
        <p:nvGrpSpPr>
          <p:cNvPr id="21" name="Group 20">
            <a:extLst>
              <a:ext uri="{FF2B5EF4-FFF2-40B4-BE49-F238E27FC236}">
                <a16:creationId xmlns:a16="http://schemas.microsoft.com/office/drawing/2014/main" id="{3FFEC6CA-55C9-0672-B484-45F00B2218FE}"/>
              </a:ext>
            </a:extLst>
          </p:cNvPr>
          <p:cNvGrpSpPr/>
          <p:nvPr/>
        </p:nvGrpSpPr>
        <p:grpSpPr>
          <a:xfrm>
            <a:off x="8531352" y="1828800"/>
            <a:ext cx="3584448" cy="4160520"/>
            <a:chOff x="8531352" y="1828800"/>
            <a:chExt cx="3584448" cy="4160520"/>
          </a:xfrm>
        </p:grpSpPr>
        <p:sp>
          <p:nvSpPr>
            <p:cNvPr id="14" name="Shape 10"/>
            <p:cNvSpPr/>
            <p:nvPr/>
          </p:nvSpPr>
          <p:spPr>
            <a:xfrm>
              <a:off x="8531352" y="1828800"/>
              <a:ext cx="3584448" cy="4160520"/>
            </a:xfrm>
            <a:prstGeom prst="roundRect">
              <a:avLst>
                <a:gd name="adj" fmla="val 2041"/>
              </a:avLst>
            </a:prstGeom>
            <a:solidFill>
              <a:srgbClr val="FFFFFF"/>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sp>
          <p:nvSpPr>
            <p:cNvPr id="15" name="Shape 11"/>
            <p:cNvSpPr/>
            <p:nvPr/>
          </p:nvSpPr>
          <p:spPr>
            <a:xfrm>
              <a:off x="8851392" y="2194560"/>
              <a:ext cx="868680" cy="868680"/>
            </a:xfrm>
            <a:prstGeom prst="ellipse">
              <a:avLst/>
            </a:prstGeom>
            <a:solidFill>
              <a:srgbClr val="E8EEF9"/>
            </a:solidFill>
            <a:ln/>
          </p:spPr>
          <p:txBody>
            <a:bodyPr/>
            <a:lstStyle/>
            <a:p>
              <a:endParaRPr lang="en-US"/>
            </a:p>
          </p:txBody>
        </p:sp>
        <p:pic>
          <p:nvPicPr>
            <p:cNvPr id="16" name="Image 2" descr="preencoded.png"/>
            <p:cNvPicPr>
              <a:picLocks noChangeAspect="1"/>
            </p:cNvPicPr>
            <p:nvPr/>
          </p:nvPicPr>
          <p:blipFill>
            <a:blip r:embed="rId5"/>
            <a:stretch>
              <a:fillRect/>
            </a:stretch>
          </p:blipFill>
          <p:spPr>
            <a:xfrm>
              <a:off x="9061704" y="2404872"/>
              <a:ext cx="448056" cy="448056"/>
            </a:xfrm>
            <a:prstGeom prst="rect">
              <a:avLst/>
            </a:prstGeom>
          </p:spPr>
        </p:pic>
        <p:sp>
          <p:nvSpPr>
            <p:cNvPr id="17" name="Text 12"/>
            <p:cNvSpPr/>
            <p:nvPr/>
          </p:nvSpPr>
          <p:spPr>
            <a:xfrm>
              <a:off x="8851392" y="3200400"/>
              <a:ext cx="2944368" cy="457200"/>
            </a:xfrm>
            <a:prstGeom prst="rect">
              <a:avLst/>
            </a:prstGeom>
            <a:noFill/>
            <a:ln/>
          </p:spPr>
          <p:txBody>
            <a:bodyPr wrap="square" lIns="0" tIns="0" rIns="0" bIns="0" rtlCol="0" anchor="ctr"/>
            <a:lstStyle/>
            <a:p>
              <a:pPr marL="0" indent="0">
                <a:buNone/>
              </a:pPr>
              <a:r>
                <a:rPr lang="en-US" sz="2100" b="1" dirty="0">
                  <a:solidFill>
                    <a:srgbClr val="1E2761"/>
                  </a:solidFill>
                  <a:latin typeface="Cambria" pitchFamily="34" charset="0"/>
                  <a:ea typeface="Cambria" pitchFamily="34" charset="-122"/>
                  <a:cs typeface="Cambria" pitchFamily="34" charset="-120"/>
                </a:rPr>
                <a:t>For Managers</a:t>
              </a:r>
              <a:endParaRPr lang="en-US" sz="2100" dirty="0"/>
            </a:p>
          </p:txBody>
        </p:sp>
        <p:sp>
          <p:nvSpPr>
            <p:cNvPr id="18" name="Text 13"/>
            <p:cNvSpPr/>
            <p:nvPr/>
          </p:nvSpPr>
          <p:spPr>
            <a:xfrm>
              <a:off x="8851392" y="3703320"/>
              <a:ext cx="2990088" cy="2194560"/>
            </a:xfrm>
            <a:prstGeom prst="rect">
              <a:avLst/>
            </a:prstGeom>
            <a:noFill/>
            <a:ln/>
          </p:spPr>
          <p:txBody>
            <a:bodyPr wrap="square" lIns="0" tIns="0" rIns="0" bIns="0" rtlCol="0" anchor="t"/>
            <a:lstStyle/>
            <a:p>
              <a:pPr marL="177800" indent="-177800">
                <a:spcAft>
                  <a:spcPts val="1000"/>
                </a:spcAft>
                <a:buSzPct val="100000"/>
                <a:buChar char="•"/>
              </a:pPr>
              <a:r>
                <a:rPr lang="en-US" sz="1400" dirty="0">
                  <a:solidFill>
                    <a:srgbClr val="1A1F36"/>
                  </a:solidFill>
                  <a:latin typeface="Calibri" pitchFamily="34" charset="0"/>
                  <a:ea typeface="Calibri" pitchFamily="34" charset="-122"/>
                  <a:cs typeface="Calibri" pitchFamily="34" charset="-120"/>
                </a:rPr>
                <a:t>Higher-quality candidates and better retention</a:t>
              </a:r>
              <a:endParaRPr lang="en-US" sz="1400" dirty="0"/>
            </a:p>
            <a:p>
              <a:pPr marL="177800" indent="-177800">
                <a:spcAft>
                  <a:spcPts val="1000"/>
                </a:spcAft>
                <a:buSzPct val="100000"/>
                <a:buChar char="•"/>
              </a:pPr>
              <a:r>
                <a:rPr lang="en-US" sz="1400" dirty="0">
                  <a:solidFill>
                    <a:srgbClr val="1A1F36"/>
                  </a:solidFill>
                  <a:latin typeface="Calibri" pitchFamily="34" charset="0"/>
                  <a:ea typeface="Calibri" pitchFamily="34" charset="-122"/>
                  <a:cs typeface="Calibri" pitchFamily="34" charset="-120"/>
                </a:rPr>
                <a:t>Greater, more consistent team production</a:t>
              </a:r>
              <a:endParaRPr lang="en-US" sz="1400" dirty="0"/>
            </a:p>
            <a:p>
              <a:pPr marL="177800" indent="-177800">
                <a:spcAft>
                  <a:spcPts val="1000"/>
                </a:spcAft>
                <a:buSzPct val="100000"/>
                <a:buChar char="•"/>
              </a:pPr>
              <a:r>
                <a:rPr lang="en-US" sz="1400" dirty="0">
                  <a:solidFill>
                    <a:srgbClr val="1A1F36"/>
                  </a:solidFill>
                  <a:latin typeface="Calibri" pitchFamily="34" charset="0"/>
                  <a:ea typeface="Calibri" pitchFamily="34" charset="-122"/>
                  <a:cs typeface="Calibri" pitchFamily="34" charset="-120"/>
                </a:rPr>
                <a:t>Easier integration into a positive culture</a:t>
              </a:r>
              <a:endParaRPr lang="en-US" sz="1400" dirty="0"/>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chemeClr val="bg2"/>
        </a:solidFill>
        <a:effectLst/>
      </p:bgPr>
    </p:bg>
    <p:spTree>
      <p:nvGrpSpPr>
        <p:cNvPr id="1" name=""/>
        <p:cNvGrpSpPr/>
        <p:nvPr/>
      </p:nvGrpSpPr>
      <p:grpSpPr>
        <a:xfrm>
          <a:off x="0" y="0"/>
          <a:ext cx="0" cy="0"/>
          <a:chOff x="0" y="0"/>
          <a:chExt cx="0" cy="0"/>
        </a:xfrm>
      </p:grpSpPr>
      <p:sp>
        <p:nvSpPr>
          <p:cNvPr id="2" name="Text 0"/>
          <p:cNvSpPr/>
          <p:nvPr/>
        </p:nvSpPr>
        <p:spPr>
          <a:xfrm>
            <a:off x="777240" y="457200"/>
            <a:ext cx="10058400" cy="320040"/>
          </a:xfrm>
          <a:prstGeom prst="rect">
            <a:avLst/>
          </a:prstGeom>
          <a:noFill/>
          <a:ln/>
        </p:spPr>
        <p:txBody>
          <a:bodyPr wrap="square" lIns="0" tIns="0" rIns="0" bIns="0" rtlCol="0" anchor="ctr"/>
          <a:lstStyle/>
          <a:p>
            <a:pPr marL="0" indent="0">
              <a:buNone/>
            </a:pPr>
            <a:r>
              <a:rPr lang="en-US" sz="1300" b="1" kern="0" spc="300" dirty="0">
                <a:solidFill>
                  <a:srgbClr val="C9A227"/>
                </a:solidFill>
                <a:latin typeface="Calibri" pitchFamily="34" charset="0"/>
                <a:ea typeface="Calibri" pitchFamily="34" charset="-122"/>
                <a:cs typeface="Calibri" pitchFamily="34" charset="-120"/>
              </a:rPr>
              <a:t>THE NUMBERS</a:t>
            </a:r>
            <a:endParaRPr lang="en-US" sz="1300" dirty="0"/>
          </a:p>
        </p:txBody>
      </p:sp>
      <p:sp>
        <p:nvSpPr>
          <p:cNvPr id="3" name="Text 1"/>
          <p:cNvSpPr/>
          <p:nvPr/>
        </p:nvSpPr>
        <p:spPr>
          <a:xfrm>
            <a:off x="749808" y="749808"/>
            <a:ext cx="10607040" cy="777240"/>
          </a:xfrm>
          <a:prstGeom prst="rect">
            <a:avLst/>
          </a:prstGeom>
          <a:noFill/>
          <a:ln/>
        </p:spPr>
        <p:txBody>
          <a:bodyPr wrap="square" lIns="0" tIns="0" rIns="0" bIns="0" rtlCol="0" anchor="ctr"/>
          <a:lstStyle/>
          <a:p>
            <a:pPr marL="0" indent="0">
              <a:buNone/>
            </a:pPr>
            <a:r>
              <a:rPr lang="en-US" sz="3200" b="1" dirty="0">
                <a:solidFill>
                  <a:srgbClr val="1E2761"/>
                </a:solidFill>
                <a:latin typeface="Cambria" pitchFamily="34" charset="0"/>
                <a:ea typeface="Cambria" pitchFamily="34" charset="-122"/>
                <a:cs typeface="Cambria" pitchFamily="34" charset="-120"/>
              </a:rPr>
              <a:t>ARD Delivers Real Earnings</a:t>
            </a:r>
            <a:endParaRPr lang="en-US" sz="3200" dirty="0"/>
          </a:p>
        </p:txBody>
      </p:sp>
      <p:sp>
        <p:nvSpPr>
          <p:cNvPr id="4" name="Text 2"/>
          <p:cNvSpPr/>
          <p:nvPr/>
        </p:nvSpPr>
        <p:spPr>
          <a:xfrm>
            <a:off x="777240" y="1554480"/>
            <a:ext cx="10607040" cy="457200"/>
          </a:xfrm>
          <a:prstGeom prst="rect">
            <a:avLst/>
          </a:prstGeom>
          <a:noFill/>
          <a:ln/>
        </p:spPr>
        <p:txBody>
          <a:bodyPr wrap="square" lIns="0" tIns="0" rIns="0" bIns="0" rtlCol="0" anchor="ctr"/>
          <a:lstStyle/>
          <a:p>
            <a:pPr marL="0" indent="0">
              <a:buNone/>
            </a:pPr>
            <a:r>
              <a:rPr lang="en-US" sz="1500" dirty="0">
                <a:solidFill>
                  <a:srgbClr val="5A6480"/>
                </a:solidFill>
                <a:latin typeface="Calibri" pitchFamily="34" charset="0"/>
                <a:ea typeface="Calibri" pitchFamily="34" charset="-122"/>
                <a:cs typeface="Calibri" pitchFamily="34" charset="-120"/>
              </a:rPr>
              <a:t>2021 client ARD paid out across four zones — and top nominating agents earned tens of thousands in overrides.</a:t>
            </a:r>
            <a:endParaRPr lang="en-US" sz="1500" dirty="0"/>
          </a:p>
        </p:txBody>
      </p:sp>
      <p:grpSp>
        <p:nvGrpSpPr>
          <p:cNvPr id="19" name="Group 18">
            <a:extLst>
              <a:ext uri="{FF2B5EF4-FFF2-40B4-BE49-F238E27FC236}">
                <a16:creationId xmlns:a16="http://schemas.microsoft.com/office/drawing/2014/main" id="{EDF1825D-86B0-0215-A34C-51113CBB5C0F}"/>
              </a:ext>
            </a:extLst>
          </p:cNvPr>
          <p:cNvGrpSpPr/>
          <p:nvPr/>
        </p:nvGrpSpPr>
        <p:grpSpPr>
          <a:xfrm>
            <a:off x="777240" y="2194560"/>
            <a:ext cx="2615184" cy="1554480"/>
            <a:chOff x="777240" y="2194560"/>
            <a:chExt cx="2615184" cy="1554480"/>
          </a:xfrm>
        </p:grpSpPr>
        <p:sp>
          <p:nvSpPr>
            <p:cNvPr id="5" name="Shape 3"/>
            <p:cNvSpPr/>
            <p:nvPr/>
          </p:nvSpPr>
          <p:spPr>
            <a:xfrm>
              <a:off x="777240" y="2194560"/>
              <a:ext cx="2615184" cy="1554480"/>
            </a:xfrm>
            <a:prstGeom prst="roundRect">
              <a:avLst>
                <a:gd name="adj" fmla="val 4706"/>
              </a:avLst>
            </a:prstGeom>
            <a:solidFill>
              <a:srgbClr val="1E2761"/>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sp>
          <p:nvSpPr>
            <p:cNvPr id="6" name="Text 4"/>
            <p:cNvSpPr/>
            <p:nvPr/>
          </p:nvSpPr>
          <p:spPr>
            <a:xfrm>
              <a:off x="960120" y="2395728"/>
              <a:ext cx="2249424" cy="640080"/>
            </a:xfrm>
            <a:prstGeom prst="rect">
              <a:avLst/>
            </a:prstGeom>
            <a:noFill/>
            <a:ln/>
          </p:spPr>
          <p:txBody>
            <a:bodyPr wrap="square" lIns="0" tIns="0" rIns="0" bIns="0" rtlCol="0" anchor="ctr"/>
            <a:lstStyle/>
            <a:p>
              <a:pPr marL="0" indent="0" algn="ctr">
                <a:buNone/>
              </a:pPr>
              <a:r>
                <a:rPr lang="en-US" sz="3400" b="1" dirty="0">
                  <a:solidFill>
                    <a:srgbClr val="C9A227"/>
                  </a:solidFill>
                  <a:latin typeface="Cambria" pitchFamily="34" charset="0"/>
                  <a:ea typeface="Cambria" pitchFamily="34" charset="-122"/>
                  <a:cs typeface="Cambria" pitchFamily="34" charset="-120"/>
                </a:rPr>
                <a:t>$2.8M+</a:t>
              </a:r>
              <a:endParaRPr lang="en-US" sz="3400" dirty="0"/>
            </a:p>
          </p:txBody>
        </p:sp>
        <p:sp>
          <p:nvSpPr>
            <p:cNvPr id="7" name="Text 5"/>
            <p:cNvSpPr/>
            <p:nvPr/>
          </p:nvSpPr>
          <p:spPr>
            <a:xfrm>
              <a:off x="960120" y="3063240"/>
              <a:ext cx="2249424" cy="640080"/>
            </a:xfrm>
            <a:prstGeom prst="rect">
              <a:avLst/>
            </a:prstGeom>
            <a:noFill/>
            <a:ln/>
          </p:spPr>
          <p:txBody>
            <a:bodyPr wrap="square" lIns="0" tIns="0" rIns="0" bIns="0" rtlCol="0" anchor="t"/>
            <a:lstStyle/>
            <a:p>
              <a:pPr marL="0" indent="0" algn="ctr">
                <a:buNone/>
              </a:pPr>
              <a:r>
                <a:rPr lang="en-US" sz="1200" dirty="0">
                  <a:solidFill>
                    <a:srgbClr val="E8EEF9"/>
                  </a:solidFill>
                  <a:latin typeface="Calibri" pitchFamily="34" charset="0"/>
                  <a:ea typeface="Calibri" pitchFamily="34" charset="-122"/>
                  <a:cs typeface="Calibri" pitchFamily="34" charset="-120"/>
                </a:rPr>
                <a:t>Total ARD paid across four zones (2021)</a:t>
              </a:r>
              <a:endParaRPr lang="en-US" sz="1200" dirty="0"/>
            </a:p>
          </p:txBody>
        </p:sp>
      </p:grpSp>
      <p:grpSp>
        <p:nvGrpSpPr>
          <p:cNvPr id="20" name="Group 19">
            <a:extLst>
              <a:ext uri="{FF2B5EF4-FFF2-40B4-BE49-F238E27FC236}">
                <a16:creationId xmlns:a16="http://schemas.microsoft.com/office/drawing/2014/main" id="{1DADC037-1311-C0C7-8BC0-26ED6AA5BEA0}"/>
              </a:ext>
            </a:extLst>
          </p:cNvPr>
          <p:cNvGrpSpPr/>
          <p:nvPr/>
        </p:nvGrpSpPr>
        <p:grpSpPr>
          <a:xfrm>
            <a:off x="3639312" y="2194560"/>
            <a:ext cx="2615184" cy="1554480"/>
            <a:chOff x="3639312" y="2194560"/>
            <a:chExt cx="2615184" cy="1554480"/>
          </a:xfrm>
        </p:grpSpPr>
        <p:sp>
          <p:nvSpPr>
            <p:cNvPr id="8" name="Shape 6"/>
            <p:cNvSpPr/>
            <p:nvPr/>
          </p:nvSpPr>
          <p:spPr>
            <a:xfrm>
              <a:off x="3639312" y="2194560"/>
              <a:ext cx="2615184" cy="1554480"/>
            </a:xfrm>
            <a:prstGeom prst="roundRect">
              <a:avLst>
                <a:gd name="adj" fmla="val 4706"/>
              </a:avLst>
            </a:prstGeom>
            <a:solidFill>
              <a:srgbClr val="1E2761"/>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sp>
          <p:nvSpPr>
            <p:cNvPr id="9" name="Text 7"/>
            <p:cNvSpPr/>
            <p:nvPr/>
          </p:nvSpPr>
          <p:spPr>
            <a:xfrm>
              <a:off x="3822192" y="2395728"/>
              <a:ext cx="2249424" cy="640080"/>
            </a:xfrm>
            <a:prstGeom prst="rect">
              <a:avLst/>
            </a:prstGeom>
            <a:noFill/>
            <a:ln/>
          </p:spPr>
          <p:txBody>
            <a:bodyPr wrap="square" lIns="0" tIns="0" rIns="0" bIns="0" rtlCol="0" anchor="ctr"/>
            <a:lstStyle/>
            <a:p>
              <a:pPr marL="0" indent="0" algn="ctr">
                <a:buNone/>
              </a:pPr>
              <a:r>
                <a:rPr lang="en-US" sz="3400" b="1" dirty="0">
                  <a:solidFill>
                    <a:srgbClr val="C9A227"/>
                  </a:solidFill>
                  <a:latin typeface="Cambria" pitchFamily="34" charset="0"/>
                  <a:ea typeface="Cambria" pitchFamily="34" charset="-122"/>
                  <a:cs typeface="Cambria" pitchFamily="34" charset="-120"/>
                </a:rPr>
                <a:t>667</a:t>
              </a:r>
              <a:endParaRPr lang="en-US" sz="3400" dirty="0"/>
            </a:p>
          </p:txBody>
        </p:sp>
        <p:sp>
          <p:nvSpPr>
            <p:cNvPr id="10" name="Text 8"/>
            <p:cNvSpPr/>
            <p:nvPr/>
          </p:nvSpPr>
          <p:spPr>
            <a:xfrm>
              <a:off x="3822192" y="3063240"/>
              <a:ext cx="2249424" cy="640080"/>
            </a:xfrm>
            <a:prstGeom prst="rect">
              <a:avLst/>
            </a:prstGeom>
            <a:noFill/>
            <a:ln/>
          </p:spPr>
          <p:txBody>
            <a:bodyPr wrap="square" lIns="0" tIns="0" rIns="0" bIns="0" rtlCol="0" anchor="t"/>
            <a:lstStyle/>
            <a:p>
              <a:pPr marL="0" indent="0" algn="ctr">
                <a:buNone/>
              </a:pPr>
              <a:r>
                <a:rPr lang="en-US" sz="1200" dirty="0">
                  <a:solidFill>
                    <a:srgbClr val="E8EEF9"/>
                  </a:solidFill>
                  <a:latin typeface="Calibri" pitchFamily="34" charset="0"/>
                  <a:ea typeface="Calibri" pitchFamily="34" charset="-122"/>
                  <a:cs typeface="Calibri" pitchFamily="34" charset="-120"/>
                </a:rPr>
                <a:t>New hires through ARD in 2021</a:t>
              </a:r>
              <a:endParaRPr lang="en-US" sz="1200" dirty="0"/>
            </a:p>
          </p:txBody>
        </p:sp>
      </p:grpSp>
      <p:grpSp>
        <p:nvGrpSpPr>
          <p:cNvPr id="21" name="Group 20">
            <a:extLst>
              <a:ext uri="{FF2B5EF4-FFF2-40B4-BE49-F238E27FC236}">
                <a16:creationId xmlns:a16="http://schemas.microsoft.com/office/drawing/2014/main" id="{CA5EE297-3CAC-1B2D-24D5-0DA274A35CB6}"/>
              </a:ext>
            </a:extLst>
          </p:cNvPr>
          <p:cNvGrpSpPr/>
          <p:nvPr/>
        </p:nvGrpSpPr>
        <p:grpSpPr>
          <a:xfrm>
            <a:off x="6501384" y="2194560"/>
            <a:ext cx="2615184" cy="1554480"/>
            <a:chOff x="6501384" y="2194560"/>
            <a:chExt cx="2615184" cy="1554480"/>
          </a:xfrm>
        </p:grpSpPr>
        <p:sp>
          <p:nvSpPr>
            <p:cNvPr id="11" name="Shape 9"/>
            <p:cNvSpPr/>
            <p:nvPr/>
          </p:nvSpPr>
          <p:spPr>
            <a:xfrm>
              <a:off x="6501384" y="2194560"/>
              <a:ext cx="2615184" cy="1554480"/>
            </a:xfrm>
            <a:prstGeom prst="roundRect">
              <a:avLst>
                <a:gd name="adj" fmla="val 4706"/>
              </a:avLst>
            </a:prstGeom>
            <a:solidFill>
              <a:srgbClr val="1E2761"/>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sp>
          <p:nvSpPr>
            <p:cNvPr id="12" name="Text 10"/>
            <p:cNvSpPr/>
            <p:nvPr/>
          </p:nvSpPr>
          <p:spPr>
            <a:xfrm>
              <a:off x="6684264" y="2395728"/>
              <a:ext cx="2249424" cy="640080"/>
            </a:xfrm>
            <a:prstGeom prst="rect">
              <a:avLst/>
            </a:prstGeom>
            <a:noFill/>
            <a:ln/>
          </p:spPr>
          <p:txBody>
            <a:bodyPr wrap="square" lIns="0" tIns="0" rIns="0" bIns="0" rtlCol="0" anchor="ctr"/>
            <a:lstStyle/>
            <a:p>
              <a:pPr marL="0" indent="0" algn="ctr">
                <a:buNone/>
              </a:pPr>
              <a:r>
                <a:rPr lang="en-US" sz="3400" b="1" dirty="0">
                  <a:solidFill>
                    <a:srgbClr val="C9A227"/>
                  </a:solidFill>
                  <a:latin typeface="Cambria" pitchFamily="34" charset="0"/>
                  <a:ea typeface="Cambria" pitchFamily="34" charset="-122"/>
                  <a:cs typeface="Cambria" pitchFamily="34" charset="-120"/>
                </a:rPr>
                <a:t>114</a:t>
              </a:r>
              <a:endParaRPr lang="en-US" sz="3400" dirty="0"/>
            </a:p>
          </p:txBody>
        </p:sp>
        <p:sp>
          <p:nvSpPr>
            <p:cNvPr id="13" name="Text 11"/>
            <p:cNvSpPr/>
            <p:nvPr/>
          </p:nvSpPr>
          <p:spPr>
            <a:xfrm>
              <a:off x="6684264" y="3063240"/>
              <a:ext cx="2249424" cy="640080"/>
            </a:xfrm>
            <a:prstGeom prst="rect">
              <a:avLst/>
            </a:prstGeom>
            <a:noFill/>
            <a:ln/>
          </p:spPr>
          <p:txBody>
            <a:bodyPr wrap="square" lIns="0" tIns="0" rIns="0" bIns="0" rtlCol="0" anchor="t"/>
            <a:lstStyle/>
            <a:p>
              <a:pPr marL="0" indent="0" algn="ctr">
                <a:buNone/>
              </a:pPr>
              <a:r>
                <a:rPr lang="en-US" sz="1200" dirty="0">
                  <a:solidFill>
                    <a:srgbClr val="E8EEF9"/>
                  </a:solidFill>
                  <a:latin typeface="Calibri" pitchFamily="34" charset="0"/>
                  <a:ea typeface="Calibri" pitchFamily="34" charset="-122"/>
                  <a:cs typeface="Calibri" pitchFamily="34" charset="-120"/>
                </a:rPr>
                <a:t>Client hires through ARD</a:t>
              </a:r>
              <a:endParaRPr lang="en-US" sz="1200" dirty="0"/>
            </a:p>
          </p:txBody>
        </p:sp>
      </p:grpSp>
      <p:grpSp>
        <p:nvGrpSpPr>
          <p:cNvPr id="22" name="Group 21">
            <a:extLst>
              <a:ext uri="{FF2B5EF4-FFF2-40B4-BE49-F238E27FC236}">
                <a16:creationId xmlns:a16="http://schemas.microsoft.com/office/drawing/2014/main" id="{4B365407-D6B5-8199-1B9A-7BB0C101DDFA}"/>
              </a:ext>
            </a:extLst>
          </p:cNvPr>
          <p:cNvGrpSpPr/>
          <p:nvPr/>
        </p:nvGrpSpPr>
        <p:grpSpPr>
          <a:xfrm>
            <a:off x="9363456" y="2194560"/>
            <a:ext cx="2615184" cy="1554480"/>
            <a:chOff x="9363456" y="2194560"/>
            <a:chExt cx="2615184" cy="1554480"/>
          </a:xfrm>
        </p:grpSpPr>
        <p:sp>
          <p:nvSpPr>
            <p:cNvPr id="14" name="Shape 12"/>
            <p:cNvSpPr/>
            <p:nvPr/>
          </p:nvSpPr>
          <p:spPr>
            <a:xfrm>
              <a:off x="9363456" y="2194560"/>
              <a:ext cx="2615184" cy="1554480"/>
            </a:xfrm>
            <a:prstGeom prst="roundRect">
              <a:avLst>
                <a:gd name="adj" fmla="val 4706"/>
              </a:avLst>
            </a:prstGeom>
            <a:solidFill>
              <a:srgbClr val="1E2761"/>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sp>
          <p:nvSpPr>
            <p:cNvPr id="15" name="Text 13"/>
            <p:cNvSpPr/>
            <p:nvPr/>
          </p:nvSpPr>
          <p:spPr>
            <a:xfrm>
              <a:off x="9546336" y="2395728"/>
              <a:ext cx="2249424" cy="640080"/>
            </a:xfrm>
            <a:prstGeom prst="rect">
              <a:avLst/>
            </a:prstGeom>
            <a:noFill/>
            <a:ln/>
          </p:spPr>
          <p:txBody>
            <a:bodyPr wrap="square" lIns="0" tIns="0" rIns="0" bIns="0" rtlCol="0" anchor="ctr"/>
            <a:lstStyle/>
            <a:p>
              <a:pPr marL="0" indent="0" algn="ctr">
                <a:buNone/>
              </a:pPr>
              <a:r>
                <a:rPr lang="en-US" sz="3400" b="1" dirty="0">
                  <a:solidFill>
                    <a:srgbClr val="C9A227"/>
                  </a:solidFill>
                  <a:latin typeface="Cambria" pitchFamily="34" charset="0"/>
                  <a:ea typeface="Cambria" pitchFamily="34" charset="-122"/>
                  <a:cs typeface="Cambria" pitchFamily="34" charset="-120"/>
                </a:rPr>
                <a:t>$41K</a:t>
              </a:r>
              <a:endParaRPr lang="en-US" sz="3400" dirty="0"/>
            </a:p>
          </p:txBody>
        </p:sp>
        <p:sp>
          <p:nvSpPr>
            <p:cNvPr id="16" name="Text 14"/>
            <p:cNvSpPr/>
            <p:nvPr/>
          </p:nvSpPr>
          <p:spPr>
            <a:xfrm>
              <a:off x="9546336" y="3063240"/>
              <a:ext cx="2249424" cy="640080"/>
            </a:xfrm>
            <a:prstGeom prst="rect">
              <a:avLst/>
            </a:prstGeom>
            <a:noFill/>
            <a:ln/>
          </p:spPr>
          <p:txBody>
            <a:bodyPr wrap="square" lIns="0" tIns="0" rIns="0" bIns="0" rtlCol="0" anchor="t"/>
            <a:lstStyle/>
            <a:p>
              <a:pPr marL="0" indent="0" algn="ctr">
                <a:buNone/>
              </a:pPr>
              <a:r>
                <a:rPr lang="en-US" sz="1200" dirty="0">
                  <a:solidFill>
                    <a:srgbClr val="E8EEF9"/>
                  </a:solidFill>
                  <a:latin typeface="Calibri" pitchFamily="34" charset="0"/>
                  <a:ea typeface="Calibri" pitchFamily="34" charset="-122"/>
                  <a:cs typeface="Calibri" pitchFamily="34" charset="-120"/>
                </a:rPr>
                <a:t>Top single-agent override earned</a:t>
              </a:r>
              <a:endParaRPr lang="en-US" sz="1200" dirty="0"/>
            </a:p>
          </p:txBody>
        </p:sp>
      </p:grpSp>
      <p:grpSp>
        <p:nvGrpSpPr>
          <p:cNvPr id="23" name="Group 22">
            <a:extLst>
              <a:ext uri="{FF2B5EF4-FFF2-40B4-BE49-F238E27FC236}">
                <a16:creationId xmlns:a16="http://schemas.microsoft.com/office/drawing/2014/main" id="{C05C9E9B-644A-34D2-9793-091DCC08BAB4}"/>
              </a:ext>
            </a:extLst>
          </p:cNvPr>
          <p:cNvGrpSpPr/>
          <p:nvPr/>
        </p:nvGrpSpPr>
        <p:grpSpPr>
          <a:xfrm>
            <a:off x="640080" y="4069080"/>
            <a:ext cx="10881360" cy="2560320"/>
            <a:chOff x="640080" y="4069080"/>
            <a:chExt cx="10881360" cy="2560320"/>
          </a:xfrm>
        </p:grpSpPr>
        <p:sp>
          <p:nvSpPr>
            <p:cNvPr id="17" name="Text 15"/>
            <p:cNvSpPr/>
            <p:nvPr/>
          </p:nvSpPr>
          <p:spPr>
            <a:xfrm>
              <a:off x="777240" y="4069080"/>
              <a:ext cx="7315200" cy="365760"/>
            </a:xfrm>
            <a:prstGeom prst="rect">
              <a:avLst/>
            </a:prstGeom>
            <a:noFill/>
            <a:ln/>
          </p:spPr>
          <p:txBody>
            <a:bodyPr wrap="square" lIns="0" tIns="0" rIns="0" bIns="0"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Total Client ARD Paid by Zone (2021)</a:t>
              </a:r>
              <a:endParaRPr lang="en-US" sz="1400" dirty="0"/>
            </a:p>
          </p:txBody>
        </p:sp>
        <p:graphicFrame>
          <p:nvGraphicFramePr>
            <p:cNvPr id="18" name="Chart 0"/>
            <p:cNvGraphicFramePr/>
            <p:nvPr>
              <p:extLst>
                <p:ext uri="{D42A27DB-BD31-4B8C-83A1-F6EECF244321}">
                  <p14:modId xmlns:p14="http://schemas.microsoft.com/office/powerpoint/2010/main" val="599141752"/>
                </p:ext>
              </p:extLst>
            </p:nvPr>
          </p:nvGraphicFramePr>
          <p:xfrm>
            <a:off x="640080" y="4389120"/>
            <a:ext cx="10881360" cy="2240280"/>
          </p:xfrm>
          <a:graphic>
            <a:graphicData uri="http://schemas.openxmlformats.org/drawingml/2006/chart">
              <c:chart xmlns:c="http://schemas.openxmlformats.org/drawingml/2006/chart" xmlns:r="http://schemas.openxmlformats.org/officeDocument/2006/relationships" r:id="rId3"/>
            </a:graphicData>
          </a:graphic>
        </p:graphicFrame>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chemeClr val="bg2"/>
        </a:solidFill>
        <a:effectLst/>
      </p:bgPr>
    </p:bg>
    <p:spTree>
      <p:nvGrpSpPr>
        <p:cNvPr id="1" name=""/>
        <p:cNvGrpSpPr/>
        <p:nvPr/>
      </p:nvGrpSpPr>
      <p:grpSpPr>
        <a:xfrm>
          <a:off x="0" y="0"/>
          <a:ext cx="0" cy="0"/>
          <a:chOff x="0" y="0"/>
          <a:chExt cx="0" cy="0"/>
        </a:xfrm>
      </p:grpSpPr>
      <p:sp>
        <p:nvSpPr>
          <p:cNvPr id="2" name="Text 0"/>
          <p:cNvSpPr/>
          <p:nvPr/>
        </p:nvSpPr>
        <p:spPr>
          <a:xfrm>
            <a:off x="777240" y="457200"/>
            <a:ext cx="10058400" cy="320040"/>
          </a:xfrm>
          <a:prstGeom prst="rect">
            <a:avLst/>
          </a:prstGeom>
          <a:noFill/>
          <a:ln/>
        </p:spPr>
        <p:txBody>
          <a:bodyPr wrap="square" lIns="0" tIns="0" rIns="0" bIns="0" rtlCol="0" anchor="ctr"/>
          <a:lstStyle/>
          <a:p>
            <a:pPr marL="0" indent="0">
              <a:buNone/>
            </a:pPr>
            <a:r>
              <a:rPr lang="en-US" sz="1300" b="1" kern="0" spc="300" dirty="0">
                <a:solidFill>
                  <a:srgbClr val="C9A227"/>
                </a:solidFill>
                <a:latin typeface="Calibri" pitchFamily="34" charset="0"/>
                <a:ea typeface="Calibri" pitchFamily="34" charset="-122"/>
                <a:cs typeface="Calibri" pitchFamily="34" charset="-120"/>
              </a:rPr>
              <a:t>STEP 1</a:t>
            </a:r>
            <a:endParaRPr lang="en-US" sz="1300" dirty="0"/>
          </a:p>
        </p:txBody>
      </p:sp>
      <p:sp>
        <p:nvSpPr>
          <p:cNvPr id="3" name="Text 1"/>
          <p:cNvSpPr/>
          <p:nvPr/>
        </p:nvSpPr>
        <p:spPr>
          <a:xfrm>
            <a:off x="749808" y="749808"/>
            <a:ext cx="10607040" cy="777240"/>
          </a:xfrm>
          <a:prstGeom prst="rect">
            <a:avLst/>
          </a:prstGeom>
          <a:noFill/>
          <a:ln/>
        </p:spPr>
        <p:txBody>
          <a:bodyPr wrap="square" lIns="0" tIns="0" rIns="0" bIns="0" rtlCol="0" anchor="ctr"/>
          <a:lstStyle/>
          <a:p>
            <a:pPr marL="0" indent="0">
              <a:buNone/>
            </a:pPr>
            <a:r>
              <a:rPr lang="en-US" sz="3200" b="1" dirty="0">
                <a:solidFill>
                  <a:srgbClr val="1E2761"/>
                </a:solidFill>
                <a:latin typeface="Cambria" pitchFamily="34" charset="0"/>
                <a:ea typeface="Cambria" pitchFamily="34" charset="-122"/>
                <a:cs typeface="Cambria" pitchFamily="34" charset="-120"/>
              </a:rPr>
              <a:t>Identify the Ideal Candidate</a:t>
            </a:r>
            <a:endParaRPr lang="en-US" sz="3200" dirty="0"/>
          </a:p>
        </p:txBody>
      </p:sp>
      <p:grpSp>
        <p:nvGrpSpPr>
          <p:cNvPr id="12" name="Group 11">
            <a:extLst>
              <a:ext uri="{FF2B5EF4-FFF2-40B4-BE49-F238E27FC236}">
                <a16:creationId xmlns:a16="http://schemas.microsoft.com/office/drawing/2014/main" id="{2731EDB7-25F2-8DED-C3EA-4BF62888386A}"/>
              </a:ext>
            </a:extLst>
          </p:cNvPr>
          <p:cNvGrpSpPr/>
          <p:nvPr/>
        </p:nvGrpSpPr>
        <p:grpSpPr>
          <a:xfrm>
            <a:off x="777240" y="1828800"/>
            <a:ext cx="5074920" cy="4114800"/>
            <a:chOff x="777240" y="1828800"/>
            <a:chExt cx="5074920" cy="4114800"/>
          </a:xfrm>
        </p:grpSpPr>
        <p:sp>
          <p:nvSpPr>
            <p:cNvPr id="4" name="Shape 2"/>
            <p:cNvSpPr/>
            <p:nvPr/>
          </p:nvSpPr>
          <p:spPr>
            <a:xfrm>
              <a:off x="777240" y="1828800"/>
              <a:ext cx="5074920" cy="4114800"/>
            </a:xfrm>
            <a:prstGeom prst="roundRect">
              <a:avLst>
                <a:gd name="adj" fmla="val 1778"/>
              </a:avLst>
            </a:prstGeom>
            <a:solidFill>
              <a:srgbClr val="F6F8FD"/>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1097280" y="2148840"/>
              <a:ext cx="548640" cy="548640"/>
            </a:xfrm>
            <a:prstGeom prst="rect">
              <a:avLst/>
            </a:prstGeom>
          </p:spPr>
        </p:pic>
        <p:sp>
          <p:nvSpPr>
            <p:cNvPr id="6" name="Text 3"/>
            <p:cNvSpPr/>
            <p:nvPr/>
          </p:nvSpPr>
          <p:spPr>
            <a:xfrm>
              <a:off x="1783080" y="2194560"/>
              <a:ext cx="3840480" cy="502920"/>
            </a:xfrm>
            <a:prstGeom prst="rect">
              <a:avLst/>
            </a:prstGeom>
            <a:noFill/>
            <a:ln/>
          </p:spPr>
          <p:txBody>
            <a:bodyPr wrap="square" lIns="0" tIns="0" rIns="0" bIns="0" rtlCol="0" anchor="ctr"/>
            <a:lstStyle/>
            <a:p>
              <a:pPr marL="0" indent="0">
                <a:buNone/>
              </a:pPr>
              <a:r>
                <a:rPr lang="en-US" sz="2000" b="1" dirty="0">
                  <a:solidFill>
                    <a:srgbClr val="1E2761"/>
                  </a:solidFill>
                  <a:latin typeface="Cambria" pitchFamily="34" charset="0"/>
                  <a:ea typeface="Cambria" pitchFamily="34" charset="-122"/>
                  <a:cs typeface="Cambria" pitchFamily="34" charset="-120"/>
                </a:rPr>
                <a:t>Ideal Candidate Profile</a:t>
              </a:r>
              <a:endParaRPr lang="en-US" sz="2000" dirty="0"/>
            </a:p>
          </p:txBody>
        </p:sp>
        <p:sp>
          <p:nvSpPr>
            <p:cNvPr id="7" name="Text 4"/>
            <p:cNvSpPr/>
            <p:nvPr/>
          </p:nvSpPr>
          <p:spPr>
            <a:xfrm>
              <a:off x="1097280" y="2971800"/>
              <a:ext cx="4480560" cy="2743200"/>
            </a:xfrm>
            <a:prstGeom prst="rect">
              <a:avLst/>
            </a:prstGeom>
            <a:noFill/>
            <a:ln/>
          </p:spPr>
          <p:txBody>
            <a:bodyPr wrap="square" lIns="0" tIns="0" rIns="0" bIns="0" rtlCol="0" anchor="t"/>
            <a:lstStyle/>
            <a:p>
              <a:pPr marL="177800" indent="-177800">
                <a:spcAft>
                  <a:spcPts val="1400"/>
                </a:spcAft>
                <a:buSzPct val="100000"/>
                <a:buChar char="•"/>
              </a:pPr>
              <a:r>
                <a:rPr lang="en-US" sz="1600" dirty="0">
                  <a:solidFill>
                    <a:srgbClr val="1A1F36"/>
                  </a:solidFill>
                  <a:latin typeface="Calibri" pitchFamily="34" charset="0"/>
                  <a:ea typeface="Calibri" pitchFamily="34" charset="-122"/>
                  <a:cs typeface="Calibri" pitchFamily="34" charset="-120"/>
                </a:rPr>
                <a:t>Interested in building a business in financial services</a:t>
              </a:r>
              <a:endParaRPr lang="en-US" sz="1600" dirty="0"/>
            </a:p>
            <a:p>
              <a:pPr marL="177800" indent="-177800">
                <a:spcAft>
                  <a:spcPts val="1400"/>
                </a:spcAft>
                <a:buSzPct val="100000"/>
                <a:buChar char="•"/>
              </a:pPr>
              <a:r>
                <a:rPr lang="en-US" sz="1600" dirty="0">
                  <a:solidFill>
                    <a:srgbClr val="1A1F36"/>
                  </a:solidFill>
                  <a:latin typeface="Calibri" pitchFamily="34" charset="0"/>
                  <a:ea typeface="Calibri" pitchFamily="34" charset="-122"/>
                  <a:cs typeface="Calibri" pitchFamily="34" charset="-120"/>
                </a:rPr>
                <a:t>Wants work / life blend and balance</a:t>
              </a:r>
              <a:endParaRPr lang="en-US" sz="1600" dirty="0"/>
            </a:p>
            <a:p>
              <a:pPr marL="177800" indent="-177800">
                <a:buSzPct val="100000"/>
                <a:buChar char="•"/>
              </a:pPr>
              <a:r>
                <a:rPr lang="en-US" sz="1600" dirty="0">
                  <a:solidFill>
                    <a:srgbClr val="1A1F36"/>
                  </a:solidFill>
                  <a:latin typeface="Calibri" pitchFamily="34" charset="0"/>
                  <a:ea typeface="Calibri" pitchFamily="34" charset="-122"/>
                  <a:cs typeface="Calibri" pitchFamily="34" charset="-120"/>
                </a:rPr>
                <a:t>Looking for a meaningful career change</a:t>
              </a:r>
              <a:endParaRPr lang="en-US" sz="1600" dirty="0"/>
            </a:p>
          </p:txBody>
        </p:sp>
      </p:grpSp>
      <p:grpSp>
        <p:nvGrpSpPr>
          <p:cNvPr id="13" name="Group 12">
            <a:extLst>
              <a:ext uri="{FF2B5EF4-FFF2-40B4-BE49-F238E27FC236}">
                <a16:creationId xmlns:a16="http://schemas.microsoft.com/office/drawing/2014/main" id="{647A9906-5213-D405-E7F2-F33B6DE37FF7}"/>
              </a:ext>
            </a:extLst>
          </p:cNvPr>
          <p:cNvGrpSpPr/>
          <p:nvPr/>
        </p:nvGrpSpPr>
        <p:grpSpPr>
          <a:xfrm>
            <a:off x="6172200" y="1828800"/>
            <a:ext cx="5212080" cy="4114800"/>
            <a:chOff x="6172200" y="1828800"/>
            <a:chExt cx="5212080" cy="4114800"/>
          </a:xfrm>
        </p:grpSpPr>
        <p:sp>
          <p:nvSpPr>
            <p:cNvPr id="8" name="Shape 5"/>
            <p:cNvSpPr/>
            <p:nvPr/>
          </p:nvSpPr>
          <p:spPr>
            <a:xfrm>
              <a:off x="6172200" y="1828800"/>
              <a:ext cx="5212080" cy="4114800"/>
            </a:xfrm>
            <a:prstGeom prst="roundRect">
              <a:avLst>
                <a:gd name="adj" fmla="val 1778"/>
              </a:avLst>
            </a:prstGeom>
            <a:solidFill>
              <a:srgbClr val="FFFFFF"/>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pic>
          <p:nvPicPr>
            <p:cNvPr id="9" name="Image 1" descr="preencoded.png"/>
            <p:cNvPicPr>
              <a:picLocks noChangeAspect="1"/>
            </p:cNvPicPr>
            <p:nvPr/>
          </p:nvPicPr>
          <p:blipFill>
            <a:blip r:embed="rId4"/>
            <a:stretch>
              <a:fillRect/>
            </a:stretch>
          </p:blipFill>
          <p:spPr>
            <a:xfrm>
              <a:off x="6492240" y="2148840"/>
              <a:ext cx="502920" cy="502920"/>
            </a:xfrm>
            <a:prstGeom prst="rect">
              <a:avLst/>
            </a:prstGeom>
          </p:spPr>
        </p:pic>
        <p:sp>
          <p:nvSpPr>
            <p:cNvPr id="10" name="Text 6"/>
            <p:cNvSpPr/>
            <p:nvPr/>
          </p:nvSpPr>
          <p:spPr>
            <a:xfrm>
              <a:off x="7132320" y="2194560"/>
              <a:ext cx="3931920" cy="502920"/>
            </a:xfrm>
            <a:prstGeom prst="rect">
              <a:avLst/>
            </a:prstGeom>
            <a:noFill/>
            <a:ln/>
          </p:spPr>
          <p:txBody>
            <a:bodyPr wrap="square" lIns="0" tIns="0" rIns="0" bIns="0" rtlCol="0" anchor="ctr"/>
            <a:lstStyle/>
            <a:p>
              <a:pPr marL="0" indent="0">
                <a:buNone/>
              </a:pPr>
              <a:r>
                <a:rPr lang="en-US" sz="2000" b="1" dirty="0">
                  <a:solidFill>
                    <a:srgbClr val="1E2761"/>
                  </a:solidFill>
                  <a:latin typeface="Cambria" pitchFamily="34" charset="0"/>
                  <a:ea typeface="Cambria" pitchFamily="34" charset="-122"/>
                  <a:cs typeface="Cambria" pitchFamily="34" charset="-120"/>
                </a:rPr>
                <a:t>Where to Source</a:t>
              </a:r>
              <a:endParaRPr lang="en-US" sz="2000" dirty="0"/>
            </a:p>
          </p:txBody>
        </p:sp>
        <p:sp>
          <p:nvSpPr>
            <p:cNvPr id="11" name="Text 7"/>
            <p:cNvSpPr/>
            <p:nvPr/>
          </p:nvSpPr>
          <p:spPr>
            <a:xfrm>
              <a:off x="6492240" y="2926080"/>
              <a:ext cx="4572000" cy="2834640"/>
            </a:xfrm>
            <a:prstGeom prst="rect">
              <a:avLst/>
            </a:prstGeom>
            <a:noFill/>
            <a:ln/>
          </p:spPr>
          <p:txBody>
            <a:bodyPr wrap="square" lIns="0" tIns="0" rIns="0" bIns="0" rtlCol="0" anchor="t"/>
            <a:lstStyle/>
            <a:p>
              <a:pPr marL="177800" indent="-177800">
                <a:spcAft>
                  <a:spcPts val="900"/>
                </a:spcAft>
                <a:buSzPct val="100000"/>
                <a:buChar char="•"/>
              </a:pPr>
              <a:r>
                <a:rPr lang="en-US" sz="1550" dirty="0">
                  <a:solidFill>
                    <a:srgbClr val="1A1F36"/>
                  </a:solidFill>
                  <a:latin typeface="Calibri" pitchFamily="34" charset="0"/>
                  <a:ea typeface="Calibri" pitchFamily="34" charset="-122"/>
                  <a:cs typeface="Calibri" pitchFamily="34" charset="-120"/>
                </a:rPr>
                <a:t>Clients</a:t>
              </a:r>
              <a:endParaRPr lang="en-US" sz="1550" dirty="0"/>
            </a:p>
            <a:p>
              <a:pPr marL="177800" indent="-177800">
                <a:spcAft>
                  <a:spcPts val="900"/>
                </a:spcAft>
                <a:buSzPct val="100000"/>
                <a:buChar char="•"/>
              </a:pPr>
              <a:r>
                <a:rPr lang="en-US" sz="1550" dirty="0">
                  <a:solidFill>
                    <a:srgbClr val="1A1F36"/>
                  </a:solidFill>
                  <a:latin typeface="Calibri" pitchFamily="34" charset="0"/>
                  <a:ea typeface="Calibri" pitchFamily="34" charset="-122"/>
                  <a:cs typeface="Calibri" pitchFamily="34" charset="-120"/>
                </a:rPr>
                <a:t>Centers of influence</a:t>
              </a:r>
              <a:endParaRPr lang="en-US" sz="1550" dirty="0"/>
            </a:p>
            <a:p>
              <a:pPr marL="177800" indent="-177800">
                <a:spcAft>
                  <a:spcPts val="900"/>
                </a:spcAft>
                <a:buSzPct val="100000"/>
                <a:buChar char="•"/>
              </a:pPr>
              <a:r>
                <a:rPr lang="en-US" sz="1550" dirty="0">
                  <a:solidFill>
                    <a:srgbClr val="1A1F36"/>
                  </a:solidFill>
                  <a:latin typeface="Calibri" pitchFamily="34" charset="0"/>
                  <a:ea typeface="Calibri" pitchFamily="34" charset="-122"/>
                  <a:cs typeface="Calibri" pitchFamily="34" charset="-120"/>
                </a:rPr>
                <a:t>Family and friends</a:t>
              </a:r>
              <a:endParaRPr lang="en-US" sz="1550" dirty="0"/>
            </a:p>
            <a:p>
              <a:pPr marL="177800" indent="-177800">
                <a:spcAft>
                  <a:spcPts val="900"/>
                </a:spcAft>
                <a:buSzPct val="100000"/>
                <a:buChar char="•"/>
              </a:pPr>
              <a:r>
                <a:rPr lang="en-US" sz="1550" dirty="0">
                  <a:solidFill>
                    <a:srgbClr val="1A1F36"/>
                  </a:solidFill>
                  <a:latin typeface="Calibri" pitchFamily="34" charset="0"/>
                  <a:ea typeface="Calibri" pitchFamily="34" charset="-122"/>
                  <a:cs typeface="Calibri" pitchFamily="34" charset="-120"/>
                </a:rPr>
                <a:t>Community leaders</a:t>
              </a:r>
              <a:endParaRPr lang="en-US" sz="1550" dirty="0"/>
            </a:p>
            <a:p>
              <a:pPr marL="177800" indent="-177800">
                <a:spcAft>
                  <a:spcPts val="900"/>
                </a:spcAft>
                <a:buSzPct val="100000"/>
                <a:buChar char="•"/>
              </a:pPr>
              <a:r>
                <a:rPr lang="en-US" sz="1550" dirty="0">
                  <a:solidFill>
                    <a:srgbClr val="1A1F36"/>
                  </a:solidFill>
                  <a:latin typeface="Calibri" pitchFamily="34" charset="0"/>
                  <a:ea typeface="Calibri" pitchFamily="34" charset="-122"/>
                  <a:cs typeface="Calibri" pitchFamily="34" charset="-120"/>
                </a:rPr>
                <a:t>Networking affiliations</a:t>
              </a:r>
              <a:endParaRPr lang="en-US" sz="1550" dirty="0"/>
            </a:p>
            <a:p>
              <a:pPr marL="177800" indent="-177800">
                <a:spcAft>
                  <a:spcPts val="900"/>
                </a:spcAft>
                <a:buSzPct val="100000"/>
                <a:buChar char="•"/>
              </a:pPr>
              <a:r>
                <a:rPr lang="en-US" sz="1550" dirty="0">
                  <a:solidFill>
                    <a:srgbClr val="1A1F36"/>
                  </a:solidFill>
                  <a:latin typeface="Calibri" pitchFamily="34" charset="0"/>
                  <a:ea typeface="Calibri" pitchFamily="34" charset="-122"/>
                  <a:cs typeface="Calibri" pitchFamily="34" charset="-120"/>
                </a:rPr>
                <a:t>Local not-for-profit organizations</a:t>
              </a:r>
              <a:endParaRPr lang="en-US" sz="1550" dirty="0"/>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 name="NYL - ARD-720p-220918.mp4" descr="Ideal Candidate">
            <a:hlinkClick r:id="" action="ppaction://media"/>
            <a:extLst>
              <a:ext uri="{FF2B5EF4-FFF2-40B4-BE49-F238E27FC236}">
                <a16:creationId xmlns:a16="http://schemas.microsoft.com/office/drawing/2014/main" id="{25B412BC-5F99-B72B-FE97-748B60644853}"/>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4A9550EB-D7AA-7F42-858D-3D5965DA5781}" label="" lang="en-us" r:embed="rId5"/>
                        </p173:trackLst>
                      </p173:tracksInfo>
                    </p:ext>
                  </p14:extLst>
                </p14:media>
              </p:ext>
            </p:extLst>
          </p:nvPr>
        </p:nvPicPr>
        <p:blipFill>
          <a:blip r:embed="rId6"/>
          <a:stretch>
            <a:fillRect/>
          </a:stretch>
        </p:blipFill>
        <p:spPr>
          <a:xfrm>
            <a:off x="1190065" y="669412"/>
            <a:ext cx="9811870" cy="5519176"/>
          </a:xfrm>
          <a:prstGeom prst="rect">
            <a:avLst/>
          </a:prstGeom>
        </p:spPr>
      </p:pic>
    </p:spTree>
    <p:extLst>
      <p:ext uri="{BB962C8B-B14F-4D97-AF65-F5344CB8AC3E}">
        <p14:creationId xmlns:p14="http://schemas.microsoft.com/office/powerpoint/2010/main" val="29928773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9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chemeClr val="bg2"/>
        </a:solidFill>
        <a:effectLst/>
      </p:bgPr>
    </p:bg>
    <p:spTree>
      <p:nvGrpSpPr>
        <p:cNvPr id="1" name=""/>
        <p:cNvGrpSpPr/>
        <p:nvPr/>
      </p:nvGrpSpPr>
      <p:grpSpPr>
        <a:xfrm>
          <a:off x="0" y="0"/>
          <a:ext cx="0" cy="0"/>
          <a:chOff x="0" y="0"/>
          <a:chExt cx="0" cy="0"/>
        </a:xfrm>
      </p:grpSpPr>
      <p:sp>
        <p:nvSpPr>
          <p:cNvPr id="2" name="Text 0"/>
          <p:cNvSpPr/>
          <p:nvPr/>
        </p:nvSpPr>
        <p:spPr>
          <a:xfrm>
            <a:off x="777240" y="457200"/>
            <a:ext cx="10058400" cy="320040"/>
          </a:xfrm>
          <a:prstGeom prst="rect">
            <a:avLst/>
          </a:prstGeom>
          <a:noFill/>
          <a:ln/>
        </p:spPr>
        <p:txBody>
          <a:bodyPr wrap="square" lIns="0" tIns="0" rIns="0" bIns="0" rtlCol="0" anchor="ctr"/>
          <a:lstStyle/>
          <a:p>
            <a:pPr marL="0" indent="0">
              <a:buNone/>
            </a:pPr>
            <a:r>
              <a:rPr lang="en-US" sz="1300" b="1" kern="0" spc="300" dirty="0">
                <a:solidFill>
                  <a:srgbClr val="C9A227"/>
                </a:solidFill>
                <a:latin typeface="Calibri" pitchFamily="34" charset="0"/>
                <a:ea typeface="Calibri" pitchFamily="34" charset="-122"/>
                <a:cs typeface="Calibri" pitchFamily="34" charset="-120"/>
              </a:rPr>
              <a:t>STEP 2</a:t>
            </a:r>
            <a:endParaRPr lang="en-US" sz="1300" dirty="0"/>
          </a:p>
        </p:txBody>
      </p:sp>
      <p:sp>
        <p:nvSpPr>
          <p:cNvPr id="3" name="Text 1"/>
          <p:cNvSpPr/>
          <p:nvPr/>
        </p:nvSpPr>
        <p:spPr>
          <a:xfrm>
            <a:off x="749808" y="749808"/>
            <a:ext cx="10607040" cy="777240"/>
          </a:xfrm>
          <a:prstGeom prst="rect">
            <a:avLst/>
          </a:prstGeom>
          <a:noFill/>
          <a:ln/>
        </p:spPr>
        <p:txBody>
          <a:bodyPr wrap="square" lIns="0" tIns="0" rIns="0" bIns="0" rtlCol="0" anchor="ctr"/>
          <a:lstStyle/>
          <a:p>
            <a:pPr marL="0" indent="0">
              <a:buNone/>
            </a:pPr>
            <a:r>
              <a:rPr lang="en-US" sz="3200" b="1" dirty="0">
                <a:solidFill>
                  <a:srgbClr val="1E2761"/>
                </a:solidFill>
                <a:latin typeface="Cambria" pitchFamily="34" charset="0"/>
                <a:ea typeface="Cambria" pitchFamily="34" charset="-122"/>
                <a:cs typeface="Cambria" pitchFamily="34" charset="-120"/>
              </a:rPr>
              <a:t>How to Ask: Conversation Starters</a:t>
            </a:r>
            <a:endParaRPr lang="en-US" sz="3200" dirty="0"/>
          </a:p>
        </p:txBody>
      </p:sp>
      <p:grpSp>
        <p:nvGrpSpPr>
          <p:cNvPr id="19" name="Group 18">
            <a:extLst>
              <a:ext uri="{FF2B5EF4-FFF2-40B4-BE49-F238E27FC236}">
                <a16:creationId xmlns:a16="http://schemas.microsoft.com/office/drawing/2014/main" id="{41573DF8-04E1-B137-1640-A83B0C6958E9}"/>
              </a:ext>
            </a:extLst>
          </p:cNvPr>
          <p:cNvGrpSpPr/>
          <p:nvPr/>
        </p:nvGrpSpPr>
        <p:grpSpPr>
          <a:xfrm>
            <a:off x="777240" y="1874520"/>
            <a:ext cx="10607040" cy="1325880"/>
            <a:chOff x="777240" y="1874520"/>
            <a:chExt cx="10607040" cy="1325880"/>
          </a:xfrm>
        </p:grpSpPr>
        <p:sp>
          <p:nvSpPr>
            <p:cNvPr id="4" name="Shape 2"/>
            <p:cNvSpPr/>
            <p:nvPr/>
          </p:nvSpPr>
          <p:spPr>
            <a:xfrm>
              <a:off x="777240" y="1874520"/>
              <a:ext cx="10607040" cy="1325880"/>
            </a:xfrm>
            <a:prstGeom prst="roundRect">
              <a:avLst>
                <a:gd name="adj" fmla="val 5517"/>
              </a:avLst>
            </a:prstGeom>
            <a:solidFill>
              <a:srgbClr val="F6F8FD"/>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1097280" y="2286000"/>
              <a:ext cx="502920" cy="502920"/>
            </a:xfrm>
            <a:prstGeom prst="rect">
              <a:avLst/>
            </a:prstGeom>
          </p:spPr>
        </p:pic>
        <p:sp>
          <p:nvSpPr>
            <p:cNvPr id="6" name="Text 3"/>
            <p:cNvSpPr/>
            <p:nvPr/>
          </p:nvSpPr>
          <p:spPr>
            <a:xfrm>
              <a:off x="1783080" y="2075688"/>
              <a:ext cx="3383280" cy="914400"/>
            </a:xfrm>
            <a:prstGeom prst="rect">
              <a:avLst/>
            </a:prstGeom>
            <a:noFill/>
            <a:ln/>
          </p:spPr>
          <p:txBody>
            <a:bodyPr wrap="square" lIns="0" tIns="0" rIns="0" bIns="0" rtlCol="0" anchor="ctr"/>
            <a:lstStyle/>
            <a:p>
              <a:pPr marL="0" indent="0">
                <a:buNone/>
              </a:pPr>
              <a:r>
                <a:rPr lang="en-US" sz="1650" b="1" dirty="0">
                  <a:solidFill>
                    <a:srgbClr val="1E2761"/>
                  </a:solidFill>
                  <a:latin typeface="Cambria" pitchFamily="34" charset="0"/>
                  <a:ea typeface="Cambria" pitchFamily="34" charset="-122"/>
                  <a:cs typeface="Cambria" pitchFamily="34" charset="-120"/>
                </a:rPr>
                <a:t>Agents seeking a successor</a:t>
              </a:r>
              <a:endParaRPr lang="en-US" sz="1650" dirty="0"/>
            </a:p>
          </p:txBody>
        </p:sp>
        <p:sp>
          <p:nvSpPr>
            <p:cNvPr id="7" name="Shape 4"/>
            <p:cNvSpPr/>
            <p:nvPr/>
          </p:nvSpPr>
          <p:spPr>
            <a:xfrm>
              <a:off x="5303520" y="2130552"/>
              <a:ext cx="0" cy="822960"/>
            </a:xfrm>
            <a:prstGeom prst="line">
              <a:avLst/>
            </a:prstGeom>
            <a:noFill/>
            <a:ln w="19050">
              <a:solidFill>
                <a:srgbClr val="D8E0F0"/>
              </a:solidFill>
              <a:prstDash val="solid"/>
            </a:ln>
          </p:spPr>
          <p:txBody>
            <a:bodyPr/>
            <a:lstStyle/>
            <a:p>
              <a:endParaRPr lang="en-US"/>
            </a:p>
          </p:txBody>
        </p:sp>
        <p:sp>
          <p:nvSpPr>
            <p:cNvPr id="8" name="Text 5"/>
            <p:cNvSpPr/>
            <p:nvPr/>
          </p:nvSpPr>
          <p:spPr>
            <a:xfrm>
              <a:off x="5486400" y="2057400"/>
              <a:ext cx="5715000" cy="960120"/>
            </a:xfrm>
            <a:prstGeom prst="rect">
              <a:avLst/>
            </a:prstGeom>
            <a:noFill/>
            <a:ln/>
          </p:spPr>
          <p:txBody>
            <a:bodyPr wrap="square" lIns="0" tIns="0" rIns="0" bIns="0" rtlCol="0" anchor="ctr"/>
            <a:lstStyle/>
            <a:p>
              <a:pPr marL="0" indent="0">
                <a:buNone/>
              </a:pPr>
              <a:r>
                <a:rPr lang="en-US" sz="1450" i="1" dirty="0">
                  <a:solidFill>
                    <a:srgbClr val="1A1F36"/>
                  </a:solidFill>
                  <a:latin typeface="Calibri" pitchFamily="34" charset="0"/>
                  <a:ea typeface="Calibri" pitchFamily="34" charset="-122"/>
                  <a:cs typeface="Calibri" pitchFamily="34" charset="-120"/>
                </a:rPr>
                <a:t>“Who would you like to be a business partner with?” / “Who can help take your business to the next level?”</a:t>
              </a:r>
              <a:endParaRPr lang="en-US" sz="1450" dirty="0"/>
            </a:p>
          </p:txBody>
        </p:sp>
      </p:grpSp>
      <p:grpSp>
        <p:nvGrpSpPr>
          <p:cNvPr id="20" name="Group 19">
            <a:extLst>
              <a:ext uri="{FF2B5EF4-FFF2-40B4-BE49-F238E27FC236}">
                <a16:creationId xmlns:a16="http://schemas.microsoft.com/office/drawing/2014/main" id="{480768F4-5E38-C2DF-14E4-5691E69BA0B5}"/>
              </a:ext>
            </a:extLst>
          </p:cNvPr>
          <p:cNvGrpSpPr/>
          <p:nvPr/>
        </p:nvGrpSpPr>
        <p:grpSpPr>
          <a:xfrm>
            <a:off x="777240" y="3337560"/>
            <a:ext cx="10607040" cy="1325880"/>
            <a:chOff x="777240" y="3337560"/>
            <a:chExt cx="10607040" cy="1325880"/>
          </a:xfrm>
        </p:grpSpPr>
        <p:sp>
          <p:nvSpPr>
            <p:cNvPr id="9" name="Shape 6"/>
            <p:cNvSpPr/>
            <p:nvPr/>
          </p:nvSpPr>
          <p:spPr>
            <a:xfrm>
              <a:off x="777240" y="3337560"/>
              <a:ext cx="10607040" cy="1325880"/>
            </a:xfrm>
            <a:prstGeom prst="roundRect">
              <a:avLst>
                <a:gd name="adj" fmla="val 5517"/>
              </a:avLst>
            </a:prstGeom>
            <a:solidFill>
              <a:srgbClr val="F6F8FD"/>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pic>
          <p:nvPicPr>
            <p:cNvPr id="10" name="Image 1" descr="preencoded.png"/>
            <p:cNvPicPr>
              <a:picLocks noChangeAspect="1"/>
            </p:cNvPicPr>
            <p:nvPr/>
          </p:nvPicPr>
          <p:blipFill>
            <a:blip r:embed="rId3"/>
            <a:stretch>
              <a:fillRect/>
            </a:stretch>
          </p:blipFill>
          <p:spPr>
            <a:xfrm>
              <a:off x="1097280" y="3749040"/>
              <a:ext cx="502920" cy="502920"/>
            </a:xfrm>
            <a:prstGeom prst="rect">
              <a:avLst/>
            </a:prstGeom>
          </p:spPr>
        </p:pic>
        <p:sp>
          <p:nvSpPr>
            <p:cNvPr id="11" name="Text 7"/>
            <p:cNvSpPr/>
            <p:nvPr/>
          </p:nvSpPr>
          <p:spPr>
            <a:xfrm>
              <a:off x="1783080" y="3538728"/>
              <a:ext cx="3383280" cy="914400"/>
            </a:xfrm>
            <a:prstGeom prst="rect">
              <a:avLst/>
            </a:prstGeom>
            <a:noFill/>
            <a:ln/>
          </p:spPr>
          <p:txBody>
            <a:bodyPr wrap="square" lIns="0" tIns="0" rIns="0" bIns="0" rtlCol="0" anchor="ctr"/>
            <a:lstStyle/>
            <a:p>
              <a:pPr marL="0" indent="0">
                <a:buNone/>
              </a:pPr>
              <a:r>
                <a:rPr lang="en-US" sz="1650" b="1" dirty="0">
                  <a:solidFill>
                    <a:srgbClr val="1E2761"/>
                  </a:solidFill>
                  <a:latin typeface="Cambria" pitchFamily="34" charset="0"/>
                  <a:ea typeface="Cambria" pitchFamily="34" charset="-122"/>
                  <a:cs typeface="Cambria" pitchFamily="34" charset="-120"/>
                </a:rPr>
                <a:t>Agents interested in management</a:t>
              </a:r>
              <a:endParaRPr lang="en-US" sz="1650" dirty="0"/>
            </a:p>
          </p:txBody>
        </p:sp>
        <p:sp>
          <p:nvSpPr>
            <p:cNvPr id="12" name="Shape 8"/>
            <p:cNvSpPr/>
            <p:nvPr/>
          </p:nvSpPr>
          <p:spPr>
            <a:xfrm>
              <a:off x="5303520" y="3593592"/>
              <a:ext cx="0" cy="822960"/>
            </a:xfrm>
            <a:prstGeom prst="line">
              <a:avLst/>
            </a:prstGeom>
            <a:noFill/>
            <a:ln w="19050">
              <a:solidFill>
                <a:srgbClr val="D8E0F0"/>
              </a:solidFill>
              <a:prstDash val="solid"/>
            </a:ln>
          </p:spPr>
          <p:txBody>
            <a:bodyPr/>
            <a:lstStyle/>
            <a:p>
              <a:endParaRPr lang="en-US"/>
            </a:p>
          </p:txBody>
        </p:sp>
        <p:sp>
          <p:nvSpPr>
            <p:cNvPr id="13" name="Text 9"/>
            <p:cNvSpPr/>
            <p:nvPr/>
          </p:nvSpPr>
          <p:spPr>
            <a:xfrm>
              <a:off x="5486400" y="3520440"/>
              <a:ext cx="5715000" cy="960120"/>
            </a:xfrm>
            <a:prstGeom prst="rect">
              <a:avLst/>
            </a:prstGeom>
            <a:noFill/>
            <a:ln/>
          </p:spPr>
          <p:txBody>
            <a:bodyPr wrap="square" lIns="0" tIns="0" rIns="0" bIns="0" rtlCol="0" anchor="ctr"/>
            <a:lstStyle/>
            <a:p>
              <a:pPr marL="0" indent="0">
                <a:buNone/>
              </a:pPr>
              <a:r>
                <a:rPr lang="en-US" sz="1450" i="1" dirty="0">
                  <a:solidFill>
                    <a:srgbClr val="1A1F36"/>
                  </a:solidFill>
                  <a:latin typeface="Calibri" pitchFamily="34" charset="0"/>
                  <a:ea typeface="Calibri" pitchFamily="34" charset="-122"/>
                  <a:cs typeface="Calibri" pitchFamily="34" charset="-120"/>
                </a:rPr>
                <a:t>“If you could build your dream team of financial professionals, who would be on it?”</a:t>
              </a:r>
              <a:endParaRPr lang="en-US" sz="1450" dirty="0"/>
            </a:p>
          </p:txBody>
        </p:sp>
      </p:grpSp>
      <p:grpSp>
        <p:nvGrpSpPr>
          <p:cNvPr id="21" name="Group 20">
            <a:extLst>
              <a:ext uri="{FF2B5EF4-FFF2-40B4-BE49-F238E27FC236}">
                <a16:creationId xmlns:a16="http://schemas.microsoft.com/office/drawing/2014/main" id="{1F82D7FE-0B39-89BD-6AAF-E2DBAA34B2F0}"/>
              </a:ext>
            </a:extLst>
          </p:cNvPr>
          <p:cNvGrpSpPr/>
          <p:nvPr/>
        </p:nvGrpSpPr>
        <p:grpSpPr>
          <a:xfrm>
            <a:off x="777240" y="4800600"/>
            <a:ext cx="10607040" cy="1325880"/>
            <a:chOff x="777240" y="4800600"/>
            <a:chExt cx="10607040" cy="1325880"/>
          </a:xfrm>
        </p:grpSpPr>
        <p:sp>
          <p:nvSpPr>
            <p:cNvPr id="14" name="Shape 10"/>
            <p:cNvSpPr/>
            <p:nvPr/>
          </p:nvSpPr>
          <p:spPr>
            <a:xfrm>
              <a:off x="777240" y="4800600"/>
              <a:ext cx="10607040" cy="1325880"/>
            </a:xfrm>
            <a:prstGeom prst="roundRect">
              <a:avLst>
                <a:gd name="adj" fmla="val 5517"/>
              </a:avLst>
            </a:prstGeom>
            <a:solidFill>
              <a:srgbClr val="F6F8FD"/>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pic>
          <p:nvPicPr>
            <p:cNvPr id="15" name="Image 2" descr="preencoded.png"/>
            <p:cNvPicPr>
              <a:picLocks noChangeAspect="1"/>
            </p:cNvPicPr>
            <p:nvPr/>
          </p:nvPicPr>
          <p:blipFill>
            <a:blip r:embed="rId3"/>
            <a:stretch>
              <a:fillRect/>
            </a:stretch>
          </p:blipFill>
          <p:spPr>
            <a:xfrm>
              <a:off x="1097280" y="5212080"/>
              <a:ext cx="502920" cy="502920"/>
            </a:xfrm>
            <a:prstGeom prst="rect">
              <a:avLst/>
            </a:prstGeom>
          </p:spPr>
        </p:pic>
        <p:sp>
          <p:nvSpPr>
            <p:cNvPr id="16" name="Text 11"/>
            <p:cNvSpPr/>
            <p:nvPr/>
          </p:nvSpPr>
          <p:spPr>
            <a:xfrm>
              <a:off x="1783080" y="5001768"/>
              <a:ext cx="3383280" cy="914400"/>
            </a:xfrm>
            <a:prstGeom prst="rect">
              <a:avLst/>
            </a:prstGeom>
            <a:noFill/>
            <a:ln/>
          </p:spPr>
          <p:txBody>
            <a:bodyPr wrap="square" lIns="0" tIns="0" rIns="0" bIns="0" rtlCol="0" anchor="ctr"/>
            <a:lstStyle/>
            <a:p>
              <a:pPr marL="0" indent="0">
                <a:buNone/>
              </a:pPr>
              <a:r>
                <a:rPr lang="en-US" sz="1650" b="1" dirty="0">
                  <a:solidFill>
                    <a:srgbClr val="1E2761"/>
                  </a:solidFill>
                  <a:latin typeface="Cambria" pitchFamily="34" charset="0"/>
                  <a:ea typeface="Cambria" pitchFamily="34" charset="-122"/>
                  <a:cs typeface="Cambria" pitchFamily="34" charset="-120"/>
                </a:rPr>
                <a:t>Agents who believe in the career</a:t>
              </a:r>
              <a:endParaRPr lang="en-US" sz="1650" dirty="0"/>
            </a:p>
          </p:txBody>
        </p:sp>
        <p:sp>
          <p:nvSpPr>
            <p:cNvPr id="17" name="Shape 12"/>
            <p:cNvSpPr/>
            <p:nvPr/>
          </p:nvSpPr>
          <p:spPr>
            <a:xfrm>
              <a:off x="5303520" y="5056632"/>
              <a:ext cx="0" cy="822960"/>
            </a:xfrm>
            <a:prstGeom prst="line">
              <a:avLst/>
            </a:prstGeom>
            <a:noFill/>
            <a:ln w="19050">
              <a:solidFill>
                <a:srgbClr val="D8E0F0"/>
              </a:solidFill>
              <a:prstDash val="solid"/>
            </a:ln>
          </p:spPr>
          <p:txBody>
            <a:bodyPr/>
            <a:lstStyle/>
            <a:p>
              <a:endParaRPr lang="en-US"/>
            </a:p>
          </p:txBody>
        </p:sp>
        <p:sp>
          <p:nvSpPr>
            <p:cNvPr id="18" name="Text 13"/>
            <p:cNvSpPr/>
            <p:nvPr/>
          </p:nvSpPr>
          <p:spPr>
            <a:xfrm>
              <a:off x="5486400" y="4983480"/>
              <a:ext cx="5715000" cy="960120"/>
            </a:xfrm>
            <a:prstGeom prst="rect">
              <a:avLst/>
            </a:prstGeom>
            <a:noFill/>
            <a:ln/>
          </p:spPr>
          <p:txBody>
            <a:bodyPr wrap="square" lIns="0" tIns="0" rIns="0" bIns="0" rtlCol="0" anchor="ctr"/>
            <a:lstStyle/>
            <a:p>
              <a:pPr marL="0" indent="0">
                <a:buNone/>
              </a:pPr>
              <a:r>
                <a:rPr lang="en-US" sz="1450" i="1" dirty="0">
                  <a:solidFill>
                    <a:srgbClr val="1A1F36"/>
                  </a:solidFill>
                  <a:latin typeface="Calibri" pitchFamily="34" charset="0"/>
                  <a:ea typeface="Calibri" pitchFamily="34" charset="-122"/>
                  <a:cs typeface="Calibri" pitchFamily="34" charset="-120"/>
                </a:rPr>
                <a:t>“Who in your network would benefit from learning about our career?” / “If you could change anyone's life, who would it be?”</a:t>
              </a:r>
              <a:endParaRPr lang="en-US" sz="1450" dirty="0"/>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ppt_x</p:attrName>
                                        </p:attrNameLst>
                                      </p:cBhvr>
                                      <p:tavLst>
                                        <p:tav tm="0">
                                          <p:val>
                                            <p:strVal val="#ppt_x-#ppt_w*1.125000"/>
                                          </p:val>
                                        </p:tav>
                                        <p:tav tm="100000">
                                          <p:val>
                                            <p:strVal val="#ppt_x"/>
                                          </p:val>
                                        </p:tav>
                                      </p:tavLst>
                                    </p:anim>
                                    <p:animEffect transition="in" filter="wipe(right)">
                                      <p:cBhvr>
                                        <p:cTn id="8" dur="500"/>
                                        <p:tgtEl>
                                          <p:spTgt spid="19"/>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p:tgtEl>
                                          <p:spTgt spid="20"/>
                                        </p:tgtEl>
                                        <p:attrNameLst>
                                          <p:attrName>ppt_x</p:attrName>
                                        </p:attrNameLst>
                                      </p:cBhvr>
                                      <p:tavLst>
                                        <p:tav tm="0">
                                          <p:val>
                                            <p:strVal val="#ppt_x-#ppt_w*1.125000"/>
                                          </p:val>
                                        </p:tav>
                                        <p:tav tm="100000">
                                          <p:val>
                                            <p:strVal val="#ppt_x"/>
                                          </p:val>
                                        </p:tav>
                                      </p:tavLst>
                                    </p:anim>
                                    <p:animEffect transition="in" filter="wipe(right)">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p:tgtEl>
                                          <p:spTgt spid="21"/>
                                        </p:tgtEl>
                                        <p:attrNameLst>
                                          <p:attrName>ppt_x</p:attrName>
                                        </p:attrNameLst>
                                      </p:cBhvr>
                                      <p:tavLst>
                                        <p:tav tm="0">
                                          <p:val>
                                            <p:strVal val="#ppt_x-#ppt_w*1.125000"/>
                                          </p:val>
                                        </p:tav>
                                        <p:tav tm="100000">
                                          <p:val>
                                            <p:strVal val="#ppt_x"/>
                                          </p:val>
                                        </p:tav>
                                      </p:tavLst>
                                    </p:anim>
                                    <p:animEffect transition="in" filter="wipe(right)">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chemeClr val="bg2"/>
        </a:solidFill>
        <a:effectLst/>
      </p:bgPr>
    </p:bg>
    <p:spTree>
      <p:nvGrpSpPr>
        <p:cNvPr id="1" name=""/>
        <p:cNvGrpSpPr/>
        <p:nvPr/>
      </p:nvGrpSpPr>
      <p:grpSpPr>
        <a:xfrm>
          <a:off x="0" y="0"/>
          <a:ext cx="0" cy="0"/>
          <a:chOff x="0" y="0"/>
          <a:chExt cx="0" cy="0"/>
        </a:xfrm>
      </p:grpSpPr>
      <p:sp>
        <p:nvSpPr>
          <p:cNvPr id="2" name="Text 0"/>
          <p:cNvSpPr/>
          <p:nvPr/>
        </p:nvSpPr>
        <p:spPr>
          <a:xfrm>
            <a:off x="777240" y="457200"/>
            <a:ext cx="10058400" cy="320040"/>
          </a:xfrm>
          <a:prstGeom prst="rect">
            <a:avLst/>
          </a:prstGeom>
          <a:noFill/>
          <a:ln/>
        </p:spPr>
        <p:txBody>
          <a:bodyPr wrap="square" lIns="0" tIns="0" rIns="0" bIns="0" rtlCol="0" anchor="ctr"/>
          <a:lstStyle/>
          <a:p>
            <a:pPr marL="0" indent="0">
              <a:buNone/>
            </a:pPr>
            <a:r>
              <a:rPr lang="en-US" sz="1300" b="1" kern="0" spc="300" dirty="0">
                <a:solidFill>
                  <a:srgbClr val="C9A227"/>
                </a:solidFill>
                <a:latin typeface="Calibri" pitchFamily="34" charset="0"/>
                <a:ea typeface="Calibri" pitchFamily="34" charset="-122"/>
                <a:cs typeface="Calibri" pitchFamily="34" charset="-120"/>
              </a:rPr>
              <a:t>STEP 3</a:t>
            </a:r>
            <a:endParaRPr lang="en-US" sz="1300" dirty="0"/>
          </a:p>
        </p:txBody>
      </p:sp>
      <p:sp>
        <p:nvSpPr>
          <p:cNvPr id="3" name="Text 1"/>
          <p:cNvSpPr/>
          <p:nvPr/>
        </p:nvSpPr>
        <p:spPr>
          <a:xfrm>
            <a:off x="749808" y="749808"/>
            <a:ext cx="10607040" cy="777240"/>
          </a:xfrm>
          <a:prstGeom prst="rect">
            <a:avLst/>
          </a:prstGeom>
          <a:noFill/>
          <a:ln/>
        </p:spPr>
        <p:txBody>
          <a:bodyPr wrap="square" lIns="0" tIns="0" rIns="0" bIns="0" rtlCol="0" anchor="ctr"/>
          <a:lstStyle/>
          <a:p>
            <a:pPr marL="0" indent="0">
              <a:buNone/>
            </a:pPr>
            <a:r>
              <a:rPr lang="en-US" sz="3200" b="1" dirty="0">
                <a:solidFill>
                  <a:srgbClr val="1E2761"/>
                </a:solidFill>
                <a:latin typeface="Cambria" pitchFamily="34" charset="0"/>
                <a:ea typeface="Cambria" pitchFamily="34" charset="-122"/>
                <a:cs typeface="Cambria" pitchFamily="34" charset="-120"/>
              </a:rPr>
              <a:t>Build ARD Into Your Culture</a:t>
            </a:r>
            <a:endParaRPr lang="en-US" sz="3200" dirty="0"/>
          </a:p>
        </p:txBody>
      </p:sp>
      <p:grpSp>
        <p:nvGrpSpPr>
          <p:cNvPr id="24" name="Group 23">
            <a:extLst>
              <a:ext uri="{FF2B5EF4-FFF2-40B4-BE49-F238E27FC236}">
                <a16:creationId xmlns:a16="http://schemas.microsoft.com/office/drawing/2014/main" id="{9E00D773-8A27-9B9C-39EB-63D0CA2E3B34}"/>
              </a:ext>
            </a:extLst>
          </p:cNvPr>
          <p:cNvGrpSpPr/>
          <p:nvPr/>
        </p:nvGrpSpPr>
        <p:grpSpPr>
          <a:xfrm>
            <a:off x="777240" y="1828800"/>
            <a:ext cx="5212080" cy="2011680"/>
            <a:chOff x="777240" y="1828800"/>
            <a:chExt cx="5212080" cy="2011680"/>
          </a:xfrm>
        </p:grpSpPr>
        <p:sp>
          <p:nvSpPr>
            <p:cNvPr id="4" name="Shape 2"/>
            <p:cNvSpPr/>
            <p:nvPr/>
          </p:nvSpPr>
          <p:spPr>
            <a:xfrm>
              <a:off x="777240" y="1828800"/>
              <a:ext cx="5212080" cy="2011680"/>
            </a:xfrm>
            <a:prstGeom prst="roundRect">
              <a:avLst>
                <a:gd name="adj" fmla="val 3636"/>
              </a:avLst>
            </a:prstGeom>
            <a:solidFill>
              <a:srgbClr val="FFFFFF"/>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sp>
          <p:nvSpPr>
            <p:cNvPr id="5" name="Shape 3"/>
            <p:cNvSpPr/>
            <p:nvPr/>
          </p:nvSpPr>
          <p:spPr>
            <a:xfrm>
              <a:off x="1097280" y="2176272"/>
              <a:ext cx="777240" cy="777240"/>
            </a:xfrm>
            <a:prstGeom prst="ellipse">
              <a:avLst/>
            </a:prstGeom>
            <a:solidFill>
              <a:srgbClr val="E8EEF9"/>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1280160" y="2359152"/>
              <a:ext cx="411480" cy="411480"/>
            </a:xfrm>
            <a:prstGeom prst="rect">
              <a:avLst/>
            </a:prstGeom>
          </p:spPr>
        </p:pic>
        <p:sp>
          <p:nvSpPr>
            <p:cNvPr id="7" name="Text 4"/>
            <p:cNvSpPr/>
            <p:nvPr/>
          </p:nvSpPr>
          <p:spPr>
            <a:xfrm>
              <a:off x="2057400" y="2148840"/>
              <a:ext cx="3657600" cy="502920"/>
            </a:xfrm>
            <a:prstGeom prst="rect">
              <a:avLst/>
            </a:prstGeom>
            <a:noFill/>
            <a:ln/>
          </p:spPr>
          <p:txBody>
            <a:bodyPr wrap="square" lIns="0" tIns="0" rIns="0" bIns="0" rtlCol="0" anchor="ctr"/>
            <a:lstStyle/>
            <a:p>
              <a:pPr marL="0" indent="0">
                <a:buNone/>
              </a:pPr>
              <a:r>
                <a:rPr lang="en-US" sz="1800" b="1" dirty="0">
                  <a:solidFill>
                    <a:srgbClr val="1E2761"/>
                  </a:solidFill>
                  <a:latin typeface="Cambria" pitchFamily="34" charset="0"/>
                  <a:ea typeface="Cambria" pitchFamily="34" charset="-122"/>
                  <a:cs typeface="Cambria" pitchFamily="34" charset="-120"/>
                </a:rPr>
                <a:t>Make it routine</a:t>
              </a:r>
              <a:endParaRPr lang="en-US" sz="1800" dirty="0"/>
            </a:p>
          </p:txBody>
        </p:sp>
        <p:sp>
          <p:nvSpPr>
            <p:cNvPr id="8" name="Text 5"/>
            <p:cNvSpPr/>
            <p:nvPr/>
          </p:nvSpPr>
          <p:spPr>
            <a:xfrm>
              <a:off x="2057400" y="2670048"/>
              <a:ext cx="3657600" cy="1005840"/>
            </a:xfrm>
            <a:prstGeom prst="rect">
              <a:avLst/>
            </a:prstGeom>
            <a:noFill/>
            <a:ln/>
          </p:spPr>
          <p:txBody>
            <a:bodyPr wrap="square" lIns="0" tIns="0" rIns="0" bIns="0" rtlCol="0" anchor="t"/>
            <a:lstStyle/>
            <a:p>
              <a:pPr marL="0" indent="0">
                <a:lnSpc>
                  <a:spcPct val="110000"/>
                </a:lnSpc>
                <a:buNone/>
              </a:pPr>
              <a:r>
                <a:rPr lang="en-US" sz="1350" dirty="0">
                  <a:solidFill>
                    <a:srgbClr val="5A6480"/>
                  </a:solidFill>
                  <a:latin typeface="Calibri" pitchFamily="34" charset="0"/>
                  <a:ea typeface="Calibri" pitchFamily="34" charset="-122"/>
                  <a:cs typeface="Calibri" pitchFamily="34" charset="-120"/>
                </a:rPr>
                <a:t>Set ARD as an expectation from day one. Build it into unit meetings, PRPs, and onboarding.</a:t>
              </a:r>
              <a:endParaRPr lang="en-US" sz="1350" dirty="0"/>
            </a:p>
          </p:txBody>
        </p:sp>
      </p:grpSp>
      <p:grpSp>
        <p:nvGrpSpPr>
          <p:cNvPr id="25" name="Group 24">
            <a:extLst>
              <a:ext uri="{FF2B5EF4-FFF2-40B4-BE49-F238E27FC236}">
                <a16:creationId xmlns:a16="http://schemas.microsoft.com/office/drawing/2014/main" id="{F2907F18-71A1-8011-CF05-42308FE7A276}"/>
              </a:ext>
            </a:extLst>
          </p:cNvPr>
          <p:cNvGrpSpPr/>
          <p:nvPr/>
        </p:nvGrpSpPr>
        <p:grpSpPr>
          <a:xfrm>
            <a:off x="6281928" y="1828800"/>
            <a:ext cx="5212080" cy="2011680"/>
            <a:chOff x="6281928" y="1828800"/>
            <a:chExt cx="5212080" cy="2011680"/>
          </a:xfrm>
        </p:grpSpPr>
        <p:sp>
          <p:nvSpPr>
            <p:cNvPr id="9" name="Shape 6"/>
            <p:cNvSpPr/>
            <p:nvPr/>
          </p:nvSpPr>
          <p:spPr>
            <a:xfrm>
              <a:off x="6281928" y="1828800"/>
              <a:ext cx="5212080" cy="2011680"/>
            </a:xfrm>
            <a:prstGeom prst="roundRect">
              <a:avLst>
                <a:gd name="adj" fmla="val 3636"/>
              </a:avLst>
            </a:prstGeom>
            <a:solidFill>
              <a:srgbClr val="FFFFFF"/>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sp>
          <p:nvSpPr>
            <p:cNvPr id="10" name="Shape 7"/>
            <p:cNvSpPr/>
            <p:nvPr/>
          </p:nvSpPr>
          <p:spPr>
            <a:xfrm>
              <a:off x="6601968" y="2176272"/>
              <a:ext cx="777240" cy="777240"/>
            </a:xfrm>
            <a:prstGeom prst="ellipse">
              <a:avLst/>
            </a:prstGeom>
            <a:solidFill>
              <a:srgbClr val="E8EEF9"/>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6784848" y="2359152"/>
              <a:ext cx="411480" cy="411480"/>
            </a:xfrm>
            <a:prstGeom prst="rect">
              <a:avLst/>
            </a:prstGeom>
          </p:spPr>
        </p:pic>
        <p:sp>
          <p:nvSpPr>
            <p:cNvPr id="12" name="Text 8"/>
            <p:cNvSpPr/>
            <p:nvPr/>
          </p:nvSpPr>
          <p:spPr>
            <a:xfrm>
              <a:off x="7562088" y="2148840"/>
              <a:ext cx="3657600" cy="502920"/>
            </a:xfrm>
            <a:prstGeom prst="rect">
              <a:avLst/>
            </a:prstGeom>
            <a:noFill/>
            <a:ln/>
          </p:spPr>
          <p:txBody>
            <a:bodyPr wrap="square" lIns="0" tIns="0" rIns="0" bIns="0" rtlCol="0" anchor="ctr"/>
            <a:lstStyle/>
            <a:p>
              <a:pPr marL="0" indent="0">
                <a:buNone/>
              </a:pPr>
              <a:r>
                <a:rPr lang="en-US" sz="1800" b="1" dirty="0">
                  <a:solidFill>
                    <a:srgbClr val="1E2761"/>
                  </a:solidFill>
                  <a:latin typeface="Cambria" pitchFamily="34" charset="0"/>
                  <a:ea typeface="Cambria" pitchFamily="34" charset="-122"/>
                  <a:cs typeface="Cambria" pitchFamily="34" charset="-120"/>
                </a:rPr>
                <a:t>Coach consistently</a:t>
              </a:r>
              <a:endParaRPr lang="en-US" sz="1800" dirty="0"/>
            </a:p>
          </p:txBody>
        </p:sp>
        <p:sp>
          <p:nvSpPr>
            <p:cNvPr id="13" name="Text 9"/>
            <p:cNvSpPr/>
            <p:nvPr/>
          </p:nvSpPr>
          <p:spPr>
            <a:xfrm>
              <a:off x="7562088" y="2670048"/>
              <a:ext cx="3657600" cy="1005840"/>
            </a:xfrm>
            <a:prstGeom prst="rect">
              <a:avLst/>
            </a:prstGeom>
            <a:noFill/>
            <a:ln/>
          </p:spPr>
          <p:txBody>
            <a:bodyPr wrap="square" lIns="0" tIns="0" rIns="0" bIns="0" rtlCol="0" anchor="t"/>
            <a:lstStyle/>
            <a:p>
              <a:pPr marL="0" indent="0">
                <a:lnSpc>
                  <a:spcPct val="110000"/>
                </a:lnSpc>
                <a:buNone/>
              </a:pPr>
              <a:r>
                <a:rPr lang="en-US" sz="1350" dirty="0">
                  <a:solidFill>
                    <a:srgbClr val="5A6480"/>
                  </a:solidFill>
                  <a:latin typeface="Calibri" pitchFamily="34" charset="0"/>
                  <a:ea typeface="Calibri" pitchFamily="34" charset="-122"/>
                  <a:cs typeface="Calibri" pitchFamily="34" charset="-120"/>
                </a:rPr>
                <a:t>Speak to two agents per week about ARD. Review their book and social contacts for ideal candidates.</a:t>
              </a:r>
              <a:endParaRPr lang="en-US" sz="1350" dirty="0"/>
            </a:p>
          </p:txBody>
        </p:sp>
      </p:grpSp>
      <p:grpSp>
        <p:nvGrpSpPr>
          <p:cNvPr id="26" name="Group 25">
            <a:extLst>
              <a:ext uri="{FF2B5EF4-FFF2-40B4-BE49-F238E27FC236}">
                <a16:creationId xmlns:a16="http://schemas.microsoft.com/office/drawing/2014/main" id="{5E8469B5-72A8-5FC3-1A59-CFCAA6DD7A4A}"/>
              </a:ext>
            </a:extLst>
          </p:cNvPr>
          <p:cNvGrpSpPr/>
          <p:nvPr/>
        </p:nvGrpSpPr>
        <p:grpSpPr>
          <a:xfrm>
            <a:off x="777240" y="4069080"/>
            <a:ext cx="5212080" cy="2011680"/>
            <a:chOff x="777240" y="4069080"/>
            <a:chExt cx="5212080" cy="2011680"/>
          </a:xfrm>
        </p:grpSpPr>
        <p:sp>
          <p:nvSpPr>
            <p:cNvPr id="14" name="Shape 10"/>
            <p:cNvSpPr/>
            <p:nvPr/>
          </p:nvSpPr>
          <p:spPr>
            <a:xfrm>
              <a:off x="777240" y="4069080"/>
              <a:ext cx="5212080" cy="2011680"/>
            </a:xfrm>
            <a:prstGeom prst="roundRect">
              <a:avLst>
                <a:gd name="adj" fmla="val 3636"/>
              </a:avLst>
            </a:prstGeom>
            <a:solidFill>
              <a:srgbClr val="FFFFFF"/>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sp>
          <p:nvSpPr>
            <p:cNvPr id="15" name="Shape 11"/>
            <p:cNvSpPr/>
            <p:nvPr/>
          </p:nvSpPr>
          <p:spPr>
            <a:xfrm>
              <a:off x="1097280" y="4416552"/>
              <a:ext cx="777240" cy="777240"/>
            </a:xfrm>
            <a:prstGeom prst="ellipse">
              <a:avLst/>
            </a:prstGeom>
            <a:solidFill>
              <a:srgbClr val="E8EEF9"/>
            </a:solidFill>
            <a:ln/>
          </p:spPr>
          <p:txBody>
            <a:bodyPr/>
            <a:lstStyle/>
            <a:p>
              <a:endParaRPr lang="en-US"/>
            </a:p>
          </p:txBody>
        </p:sp>
        <p:pic>
          <p:nvPicPr>
            <p:cNvPr id="16" name="Image 2" descr="preencoded.png"/>
            <p:cNvPicPr>
              <a:picLocks noChangeAspect="1"/>
            </p:cNvPicPr>
            <p:nvPr/>
          </p:nvPicPr>
          <p:blipFill>
            <a:blip r:embed="rId5"/>
            <a:stretch>
              <a:fillRect/>
            </a:stretch>
          </p:blipFill>
          <p:spPr>
            <a:xfrm>
              <a:off x="1280160" y="4599432"/>
              <a:ext cx="411480" cy="411480"/>
            </a:xfrm>
            <a:prstGeom prst="rect">
              <a:avLst/>
            </a:prstGeom>
          </p:spPr>
        </p:pic>
        <p:sp>
          <p:nvSpPr>
            <p:cNvPr id="17" name="Text 12"/>
            <p:cNvSpPr/>
            <p:nvPr/>
          </p:nvSpPr>
          <p:spPr>
            <a:xfrm>
              <a:off x="2057400" y="4389120"/>
              <a:ext cx="3657600" cy="502920"/>
            </a:xfrm>
            <a:prstGeom prst="rect">
              <a:avLst/>
            </a:prstGeom>
            <a:noFill/>
            <a:ln/>
          </p:spPr>
          <p:txBody>
            <a:bodyPr wrap="square" lIns="0" tIns="0" rIns="0" bIns="0" rtlCol="0" anchor="ctr"/>
            <a:lstStyle/>
            <a:p>
              <a:pPr marL="0" indent="0">
                <a:buNone/>
              </a:pPr>
              <a:r>
                <a:rPr lang="en-US" sz="1800" b="1" dirty="0">
                  <a:solidFill>
                    <a:srgbClr val="1E2761"/>
                  </a:solidFill>
                  <a:latin typeface="Cambria" pitchFamily="34" charset="0"/>
                  <a:ea typeface="Cambria" pitchFamily="34" charset="-122"/>
                  <a:cs typeface="Cambria" pitchFamily="34" charset="-120"/>
                </a:rPr>
                <a:t>Lead with trust</a:t>
              </a:r>
              <a:endParaRPr lang="en-US" sz="1800" dirty="0"/>
            </a:p>
          </p:txBody>
        </p:sp>
        <p:sp>
          <p:nvSpPr>
            <p:cNvPr id="18" name="Text 13"/>
            <p:cNvSpPr/>
            <p:nvPr/>
          </p:nvSpPr>
          <p:spPr>
            <a:xfrm>
              <a:off x="2057400" y="4910328"/>
              <a:ext cx="3657600" cy="1005840"/>
            </a:xfrm>
            <a:prstGeom prst="rect">
              <a:avLst/>
            </a:prstGeom>
            <a:noFill/>
            <a:ln/>
          </p:spPr>
          <p:txBody>
            <a:bodyPr wrap="square" lIns="0" tIns="0" rIns="0" bIns="0" rtlCol="0" anchor="t"/>
            <a:lstStyle/>
            <a:p>
              <a:pPr marL="0" indent="0">
                <a:lnSpc>
                  <a:spcPct val="110000"/>
                </a:lnSpc>
                <a:buNone/>
              </a:pPr>
              <a:r>
                <a:rPr lang="en-US" sz="1350" dirty="0">
                  <a:solidFill>
                    <a:srgbClr val="5A6480"/>
                  </a:solidFill>
                  <a:latin typeface="Calibri" pitchFamily="34" charset="0"/>
                  <a:ea typeface="Calibri" pitchFamily="34" charset="-122"/>
                  <a:cs typeface="Calibri" pitchFamily="34" charset="-120"/>
                </a:rPr>
                <a:t>Ask for a name or introduction — not to sell the career. Success starts with relationship.</a:t>
              </a:r>
              <a:endParaRPr lang="en-US" sz="1350" dirty="0"/>
            </a:p>
          </p:txBody>
        </p:sp>
      </p:grpSp>
      <p:grpSp>
        <p:nvGrpSpPr>
          <p:cNvPr id="27" name="Group 26">
            <a:extLst>
              <a:ext uri="{FF2B5EF4-FFF2-40B4-BE49-F238E27FC236}">
                <a16:creationId xmlns:a16="http://schemas.microsoft.com/office/drawing/2014/main" id="{D30D60B9-A19C-3F1C-916B-105F2EFAE997}"/>
              </a:ext>
            </a:extLst>
          </p:cNvPr>
          <p:cNvGrpSpPr/>
          <p:nvPr/>
        </p:nvGrpSpPr>
        <p:grpSpPr>
          <a:xfrm>
            <a:off x="6281928" y="4069080"/>
            <a:ext cx="5212080" cy="2011680"/>
            <a:chOff x="6281928" y="4069080"/>
            <a:chExt cx="5212080" cy="2011680"/>
          </a:xfrm>
        </p:grpSpPr>
        <p:sp>
          <p:nvSpPr>
            <p:cNvPr id="19" name="Shape 14"/>
            <p:cNvSpPr/>
            <p:nvPr/>
          </p:nvSpPr>
          <p:spPr>
            <a:xfrm>
              <a:off x="6281928" y="4069080"/>
              <a:ext cx="5212080" cy="2011680"/>
            </a:xfrm>
            <a:prstGeom prst="roundRect">
              <a:avLst>
                <a:gd name="adj" fmla="val 3636"/>
              </a:avLst>
            </a:prstGeom>
            <a:solidFill>
              <a:srgbClr val="FFFFFF"/>
            </a:solidFill>
            <a:ln w="12700">
              <a:solidFill>
                <a:srgbClr val="D8E0F0"/>
              </a:solidFill>
              <a:prstDash val="solid"/>
            </a:ln>
            <a:effectLst>
              <a:outerShdw blurRad="101600" dist="38100" dir="5400000" algn="bl" rotWithShape="0">
                <a:srgbClr val="1A1F36">
                  <a:alpha val="12000"/>
                </a:srgbClr>
              </a:outerShdw>
            </a:effectLst>
          </p:spPr>
          <p:txBody>
            <a:bodyPr/>
            <a:lstStyle/>
            <a:p>
              <a:endParaRPr lang="en-US"/>
            </a:p>
          </p:txBody>
        </p:sp>
        <p:sp>
          <p:nvSpPr>
            <p:cNvPr id="20" name="Shape 15"/>
            <p:cNvSpPr/>
            <p:nvPr/>
          </p:nvSpPr>
          <p:spPr>
            <a:xfrm>
              <a:off x="6601968" y="4416552"/>
              <a:ext cx="777240" cy="777240"/>
            </a:xfrm>
            <a:prstGeom prst="ellipse">
              <a:avLst/>
            </a:prstGeom>
            <a:solidFill>
              <a:srgbClr val="E8EEF9"/>
            </a:solidFill>
            <a:ln/>
          </p:spPr>
          <p:txBody>
            <a:bodyPr/>
            <a:lstStyle/>
            <a:p>
              <a:endParaRPr lang="en-US"/>
            </a:p>
          </p:txBody>
        </p:sp>
        <p:pic>
          <p:nvPicPr>
            <p:cNvPr id="21" name="Image 3" descr="preencoded.png"/>
            <p:cNvPicPr>
              <a:picLocks noChangeAspect="1"/>
            </p:cNvPicPr>
            <p:nvPr/>
          </p:nvPicPr>
          <p:blipFill>
            <a:blip r:embed="rId6"/>
            <a:stretch>
              <a:fillRect/>
            </a:stretch>
          </p:blipFill>
          <p:spPr>
            <a:xfrm>
              <a:off x="6784848" y="4599432"/>
              <a:ext cx="411480" cy="411480"/>
            </a:xfrm>
            <a:prstGeom prst="rect">
              <a:avLst/>
            </a:prstGeom>
          </p:spPr>
        </p:pic>
        <p:sp>
          <p:nvSpPr>
            <p:cNvPr id="22" name="Text 16"/>
            <p:cNvSpPr/>
            <p:nvPr/>
          </p:nvSpPr>
          <p:spPr>
            <a:xfrm>
              <a:off x="7562088" y="4389120"/>
              <a:ext cx="3657600" cy="502920"/>
            </a:xfrm>
            <a:prstGeom prst="rect">
              <a:avLst/>
            </a:prstGeom>
            <a:noFill/>
            <a:ln/>
          </p:spPr>
          <p:txBody>
            <a:bodyPr wrap="square" lIns="0" tIns="0" rIns="0" bIns="0" rtlCol="0" anchor="ctr"/>
            <a:lstStyle/>
            <a:p>
              <a:pPr marL="0" indent="0">
                <a:buNone/>
              </a:pPr>
              <a:r>
                <a:rPr lang="en-US" sz="1800" b="1" dirty="0">
                  <a:solidFill>
                    <a:srgbClr val="1E2761"/>
                  </a:solidFill>
                  <a:latin typeface="Cambria" pitchFamily="34" charset="0"/>
                  <a:ea typeface="Cambria" pitchFamily="34" charset="-122"/>
                  <a:cs typeface="Cambria" pitchFamily="34" charset="-120"/>
                </a:rPr>
                <a:t>Follow up</a:t>
              </a:r>
              <a:endParaRPr lang="en-US" sz="1800" dirty="0"/>
            </a:p>
          </p:txBody>
        </p:sp>
        <p:sp>
          <p:nvSpPr>
            <p:cNvPr id="23" name="Text 17"/>
            <p:cNvSpPr/>
            <p:nvPr/>
          </p:nvSpPr>
          <p:spPr>
            <a:xfrm>
              <a:off x="7562088" y="4910328"/>
              <a:ext cx="3657600" cy="1005840"/>
            </a:xfrm>
            <a:prstGeom prst="rect">
              <a:avLst/>
            </a:prstGeom>
            <a:noFill/>
            <a:ln/>
          </p:spPr>
          <p:txBody>
            <a:bodyPr wrap="square" lIns="0" tIns="0" rIns="0" bIns="0" rtlCol="0" anchor="t"/>
            <a:lstStyle/>
            <a:p>
              <a:pPr marL="0" indent="0">
                <a:lnSpc>
                  <a:spcPct val="110000"/>
                </a:lnSpc>
                <a:buNone/>
              </a:pPr>
              <a:r>
                <a:rPr lang="en-US" sz="1350" dirty="0">
                  <a:solidFill>
                    <a:srgbClr val="5A6480"/>
                  </a:solidFill>
                  <a:latin typeface="Calibri" pitchFamily="34" charset="0"/>
                  <a:ea typeface="Calibri" pitchFamily="34" charset="-122"/>
                  <a:cs typeface="Calibri" pitchFamily="34" charset="-120"/>
                </a:rPr>
                <a:t>Follow-up is critical. Use pre-approved drip campaigns to build a self-sustaining pipeline.</a:t>
              </a:r>
              <a:endParaRPr lang="en-US" sz="1350" dirty="0"/>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2011680" y="4114800"/>
            <a:ext cx="5486400" cy="5486400"/>
          </a:xfrm>
          <a:prstGeom prst="ellipse">
            <a:avLst/>
          </a:prstGeom>
          <a:solidFill>
            <a:srgbClr val="2C3A7A"/>
          </a:solidFill>
          <a:ln/>
        </p:spPr>
        <p:txBody>
          <a:bodyPr/>
          <a:lstStyle/>
          <a:p>
            <a:endParaRPr lang="en-US"/>
          </a:p>
        </p:txBody>
      </p:sp>
      <p:sp>
        <p:nvSpPr>
          <p:cNvPr id="3" name="Shape 1"/>
          <p:cNvSpPr/>
          <p:nvPr/>
        </p:nvSpPr>
        <p:spPr>
          <a:xfrm>
            <a:off x="9601200" y="-2286000"/>
            <a:ext cx="5029200" cy="5029200"/>
          </a:xfrm>
          <a:prstGeom prst="ellipse">
            <a:avLst/>
          </a:prstGeom>
          <a:solidFill>
            <a:srgbClr val="2C3A7A"/>
          </a:solidFill>
          <a:ln/>
        </p:spPr>
        <p:txBody>
          <a:bodyPr/>
          <a:lstStyle/>
          <a:p>
            <a:endParaRPr lang="en-US"/>
          </a:p>
        </p:txBody>
      </p:sp>
      <p:sp>
        <p:nvSpPr>
          <p:cNvPr id="4" name="Text 2"/>
          <p:cNvSpPr/>
          <p:nvPr/>
        </p:nvSpPr>
        <p:spPr>
          <a:xfrm>
            <a:off x="914400" y="1280160"/>
            <a:ext cx="10332720" cy="1371600"/>
          </a:xfrm>
          <a:prstGeom prst="rect">
            <a:avLst/>
          </a:prstGeom>
          <a:noFill/>
          <a:ln/>
        </p:spPr>
        <p:txBody>
          <a:bodyPr wrap="square" lIns="0" tIns="0" rIns="0" bIns="0" rtlCol="0" anchor="ctr"/>
          <a:lstStyle/>
          <a:p>
            <a:pPr marL="0" indent="0">
              <a:buNone/>
            </a:pPr>
            <a:r>
              <a:rPr lang="en-US" sz="2800" i="1" dirty="0">
                <a:solidFill>
                  <a:srgbClr val="FFFFFF"/>
                </a:solidFill>
                <a:latin typeface="Cambria" pitchFamily="34" charset="0"/>
                <a:ea typeface="Cambria" pitchFamily="34" charset="-122"/>
                <a:cs typeface="Cambria" pitchFamily="34" charset="-120"/>
              </a:rPr>
              <a:t>“Talent wins games, but teamwork and intelligence win championships.”</a:t>
            </a:r>
            <a:endParaRPr lang="en-US" sz="2800" dirty="0"/>
          </a:p>
        </p:txBody>
      </p:sp>
      <p:sp>
        <p:nvSpPr>
          <p:cNvPr id="5" name="Text 3"/>
          <p:cNvSpPr/>
          <p:nvPr/>
        </p:nvSpPr>
        <p:spPr>
          <a:xfrm>
            <a:off x="914400" y="2697480"/>
            <a:ext cx="5486400" cy="365760"/>
          </a:xfrm>
          <a:prstGeom prst="rect">
            <a:avLst/>
          </a:prstGeom>
          <a:noFill/>
          <a:ln/>
        </p:spPr>
        <p:txBody>
          <a:bodyPr wrap="square" lIns="0" tIns="0" rIns="0" bIns="0" rtlCol="0" anchor="ctr"/>
          <a:lstStyle/>
          <a:p>
            <a:pPr marL="0" indent="0">
              <a:buNone/>
            </a:pPr>
            <a:r>
              <a:rPr lang="en-US" sz="1500" b="1" dirty="0">
                <a:solidFill>
                  <a:srgbClr val="C9A227"/>
                </a:solidFill>
                <a:latin typeface="Calibri" pitchFamily="34" charset="0"/>
                <a:ea typeface="Calibri" pitchFamily="34" charset="-122"/>
                <a:cs typeface="Calibri" pitchFamily="34" charset="-120"/>
              </a:rPr>
              <a:t>— Michael Jordan</a:t>
            </a:r>
            <a:endParaRPr lang="en-US" sz="1500" dirty="0"/>
          </a:p>
        </p:txBody>
      </p:sp>
      <p:sp>
        <p:nvSpPr>
          <p:cNvPr id="6" name="Text 4"/>
          <p:cNvSpPr/>
          <p:nvPr/>
        </p:nvSpPr>
        <p:spPr>
          <a:xfrm>
            <a:off x="914400" y="3566160"/>
            <a:ext cx="7315200" cy="45720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Your Next Steps</a:t>
            </a:r>
            <a:endParaRPr lang="en-US" sz="2200" dirty="0"/>
          </a:p>
        </p:txBody>
      </p:sp>
      <p:sp>
        <p:nvSpPr>
          <p:cNvPr id="7" name="Text 5"/>
          <p:cNvSpPr/>
          <p:nvPr/>
        </p:nvSpPr>
        <p:spPr>
          <a:xfrm>
            <a:off x="914400" y="4114800"/>
            <a:ext cx="9601200" cy="1828800"/>
          </a:xfrm>
          <a:prstGeom prst="rect">
            <a:avLst/>
          </a:prstGeom>
          <a:noFill/>
          <a:ln/>
        </p:spPr>
        <p:txBody>
          <a:bodyPr wrap="square" lIns="0" tIns="0" rIns="0" bIns="0" rtlCol="0" anchor="t"/>
          <a:lstStyle/>
          <a:p>
            <a:pPr marL="177800" indent="-177800">
              <a:spcAft>
                <a:spcPts val="1200"/>
              </a:spcAft>
              <a:buSzPct val="100000"/>
              <a:buChar char="•"/>
            </a:pPr>
            <a:r>
              <a:rPr lang="en-US" sz="1700" dirty="0">
                <a:solidFill>
                  <a:srgbClr val="E8EEF9"/>
                </a:solidFill>
                <a:latin typeface="Calibri" pitchFamily="34" charset="0"/>
                <a:ea typeface="Calibri" pitchFamily="34" charset="-122"/>
                <a:cs typeface="Calibri" pitchFamily="34" charset="-120"/>
              </a:rPr>
              <a:t>Write down your ARD language and practice it</a:t>
            </a:r>
            <a:endParaRPr lang="en-US" sz="1700" dirty="0"/>
          </a:p>
          <a:p>
            <a:pPr marL="177800" indent="-177800">
              <a:spcAft>
                <a:spcPts val="1200"/>
              </a:spcAft>
              <a:buSzPct val="100000"/>
              <a:buChar char="•"/>
            </a:pPr>
            <a:r>
              <a:rPr lang="en-US" sz="1700" dirty="0">
                <a:solidFill>
                  <a:srgbClr val="E8EEF9"/>
                </a:solidFill>
                <a:latin typeface="Calibri" pitchFamily="34" charset="0"/>
                <a:ea typeface="Calibri" pitchFamily="34" charset="-122"/>
                <a:cs typeface="Calibri" pitchFamily="34" charset="-120"/>
              </a:rPr>
              <a:t>Set goals and schedule weekly time for ARD activities</a:t>
            </a:r>
            <a:endParaRPr lang="en-US" sz="1700" dirty="0"/>
          </a:p>
          <a:p>
            <a:pPr marL="177800" indent="-177800">
              <a:buSzPct val="100000"/>
              <a:buChar char="•"/>
            </a:pPr>
            <a:r>
              <a:rPr lang="en-US" sz="1700" dirty="0">
                <a:solidFill>
                  <a:srgbClr val="E8EEF9"/>
                </a:solidFill>
                <a:latin typeface="Calibri" pitchFamily="34" charset="0"/>
                <a:ea typeface="Calibri" pitchFamily="34" charset="-122"/>
                <a:cs typeface="Calibri" pitchFamily="34" charset="-120"/>
              </a:rPr>
              <a:t>Encourage your team to source from their warmest relationships</a:t>
            </a:r>
            <a:endParaRPr lang="en-US" sz="1700" dirty="0"/>
          </a:p>
        </p:txBody>
      </p:sp>
      <p:sp>
        <p:nvSpPr>
          <p:cNvPr id="8" name="Text 6"/>
          <p:cNvSpPr/>
          <p:nvPr/>
        </p:nvSpPr>
        <p:spPr>
          <a:xfrm>
            <a:off x="914400" y="6355080"/>
            <a:ext cx="7315200" cy="274320"/>
          </a:xfrm>
          <a:prstGeom prst="rect">
            <a:avLst/>
          </a:prstGeom>
          <a:noFill/>
          <a:ln/>
        </p:spPr>
        <p:txBody>
          <a:bodyPr wrap="square" lIns="0" tIns="0" rIns="0" bIns="0" rtlCol="0" anchor="ctr"/>
          <a:lstStyle/>
          <a:p>
            <a:pPr marL="0" indent="0">
              <a:buNone/>
            </a:pPr>
            <a:r>
              <a:rPr lang="en-US" sz="1000" dirty="0">
                <a:solidFill>
                  <a:srgbClr val="8893BF"/>
                </a:solidFill>
                <a:latin typeface="Calibri" pitchFamily="34" charset="0"/>
                <a:ea typeface="Calibri" pitchFamily="34" charset="-122"/>
                <a:cs typeface="Calibri" pitchFamily="34" charset="-120"/>
              </a:rPr>
              <a:t>For internal use only. Not for use with the public.</a:t>
            </a:r>
            <a:endParaRPr lang="en-US" sz="10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fill="hold"/>
                                        <p:tgtEl>
                                          <p:spTgt spid="4">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bg/>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5">
                                            <p:bg/>
                                          </p:spTgt>
                                        </p:tgtEl>
                                        <p:attrNameLst>
                                          <p:attrName>style.visibility</p:attrName>
                                        </p:attrNameLst>
                                      </p:cBhvr>
                                      <p:to>
                                        <p:strVal val="visible"/>
                                      </p:to>
                                    </p:set>
                                    <p:anim calcmode="lin" valueType="num">
                                      <p:cBhvr additive="base">
                                        <p:cTn id="17" dur="500" fill="hold"/>
                                        <p:tgtEl>
                                          <p:spTgt spid="5">
                                            <p:bg/>
                                          </p:spTgt>
                                        </p:tgtEl>
                                        <p:attrNameLst>
                                          <p:attrName>ppt_x</p:attrName>
                                        </p:attrNameLst>
                                      </p:cBhvr>
                                      <p:tavLst>
                                        <p:tav tm="0">
                                          <p:val>
                                            <p:strVal val="0-#ppt_w/2"/>
                                          </p:val>
                                        </p:tav>
                                        <p:tav tm="100000">
                                          <p:val>
                                            <p:strVal val="#ppt_x"/>
                                          </p:val>
                                        </p:tav>
                                      </p:tavLst>
                                    </p:anim>
                                    <p:anim calcmode="lin" valueType="num">
                                      <p:cBhvr additive="base">
                                        <p:cTn id="18" dur="500" fill="hold"/>
                                        <p:tgtEl>
                                          <p:spTgt spid="5">
                                            <p:bg/>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 calcmode="lin" valueType="num">
                                      <p:cBhvr additive="base">
                                        <p:cTn id="23"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
                                            <p:bg/>
                                          </p:spTgt>
                                        </p:tgtEl>
                                        <p:attrNameLst>
                                          <p:attrName>style.visibility</p:attrName>
                                        </p:attrNameLst>
                                      </p:cBhvr>
                                      <p:to>
                                        <p:strVal val="visible"/>
                                      </p:to>
                                    </p:set>
                                    <p:anim calcmode="lin" valueType="num">
                                      <p:cBhvr additive="base">
                                        <p:cTn id="27" dur="500" fill="hold"/>
                                        <p:tgtEl>
                                          <p:spTgt spid="6">
                                            <p:bg/>
                                          </p:spTgt>
                                        </p:tgtEl>
                                        <p:attrNameLst>
                                          <p:attrName>ppt_x</p:attrName>
                                        </p:attrNameLst>
                                      </p:cBhvr>
                                      <p:tavLst>
                                        <p:tav tm="0">
                                          <p:val>
                                            <p:strVal val="0-#ppt_w/2"/>
                                          </p:val>
                                        </p:tav>
                                        <p:tav tm="100000">
                                          <p:val>
                                            <p:strVal val="#ppt_x"/>
                                          </p:val>
                                        </p:tav>
                                      </p:tavLst>
                                    </p:anim>
                                    <p:anim calcmode="lin" valueType="num">
                                      <p:cBhvr additive="base">
                                        <p:cTn id="28" dur="500" fill="hold"/>
                                        <p:tgtEl>
                                          <p:spTgt spid="6">
                                            <p:bg/>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anim calcmode="lin" valueType="num">
                                      <p:cBhvr additive="base">
                                        <p:cTn id="33"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6">
                                            <p:txEl>
                                              <p:pRg st="0" end="0"/>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7">
                                            <p:bg/>
                                          </p:spTgt>
                                        </p:tgtEl>
                                        <p:attrNameLst>
                                          <p:attrName>style.visibility</p:attrName>
                                        </p:attrNameLst>
                                      </p:cBhvr>
                                      <p:to>
                                        <p:strVal val="visible"/>
                                      </p:to>
                                    </p:set>
                                    <p:anim calcmode="lin" valueType="num">
                                      <p:cBhvr additive="base">
                                        <p:cTn id="37" dur="500" fill="hold"/>
                                        <p:tgtEl>
                                          <p:spTgt spid="7">
                                            <p:bg/>
                                          </p:spTgt>
                                        </p:tgtEl>
                                        <p:attrNameLst>
                                          <p:attrName>ppt_x</p:attrName>
                                        </p:attrNameLst>
                                      </p:cBhvr>
                                      <p:tavLst>
                                        <p:tav tm="0">
                                          <p:val>
                                            <p:strVal val="0-#ppt_w/2"/>
                                          </p:val>
                                        </p:tav>
                                        <p:tav tm="100000">
                                          <p:val>
                                            <p:strVal val="#ppt_x"/>
                                          </p:val>
                                        </p:tav>
                                      </p:tavLst>
                                    </p:anim>
                                    <p:anim calcmode="lin" valueType="num">
                                      <p:cBhvr additive="base">
                                        <p:cTn id="38" dur="500" fill="hold"/>
                                        <p:tgtEl>
                                          <p:spTgt spid="7">
                                            <p:bg/>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anim calcmode="lin" valueType="num">
                                      <p:cBhvr additive="base">
                                        <p:cTn id="43"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
                                            <p:txEl>
                                              <p:pRg st="1" end="1"/>
                                            </p:txEl>
                                          </p:spTgt>
                                        </p:tgtEl>
                                        <p:attrNameLst>
                                          <p:attrName>style.visibility</p:attrName>
                                        </p:attrNameLst>
                                      </p:cBhvr>
                                      <p:to>
                                        <p:strVal val="visible"/>
                                      </p:to>
                                    </p:set>
                                    <p:anim calcmode="lin" valueType="num">
                                      <p:cBhvr additive="base">
                                        <p:cTn id="49" dur="500" fill="hold"/>
                                        <p:tgtEl>
                                          <p:spTgt spid="7">
                                            <p:txEl>
                                              <p:pRg st="1" end="1"/>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7">
                                            <p:txEl>
                                              <p:pRg st="2" end="2"/>
                                            </p:txEl>
                                          </p:spTgt>
                                        </p:tgtEl>
                                        <p:attrNameLst>
                                          <p:attrName>style.visibility</p:attrName>
                                        </p:attrNameLst>
                                      </p:cBhvr>
                                      <p:to>
                                        <p:strVal val="visible"/>
                                      </p:to>
                                    </p:set>
                                    <p:anim calcmode="lin" valueType="num">
                                      <p:cBhvr additive="base">
                                        <p:cTn id="55" dur="500" fill="hold"/>
                                        <p:tgtEl>
                                          <p:spTgt spid="7">
                                            <p:txEl>
                                              <p:pRg st="2" end="2"/>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P spid="6" grpId="0" build="p" animBg="1"/>
      <p:bldP spid="7" grpId="0" build="p"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TotalTime>
  <Words>1555</Words>
  <Application>Microsoft Macintosh PowerPoint</Application>
  <PresentationFormat>Widescreen</PresentationFormat>
  <Paragraphs>96</Paragraphs>
  <Slides>9</Slides>
  <Notes>9</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Recruiting Through ARD</dc:title>
  <dc:subject>PptxGenJS Presentation</dc:subject>
  <dc:creator>ARD Training</dc:creator>
  <cp:lastModifiedBy>Anne-Marie Fiore, Ed.D.</cp:lastModifiedBy>
  <cp:revision>3</cp:revision>
  <dcterms:created xsi:type="dcterms:W3CDTF">2026-06-22T23:15:43Z</dcterms:created>
  <dcterms:modified xsi:type="dcterms:W3CDTF">2026-06-23T14:51:31Z</dcterms:modified>
</cp:coreProperties>
</file>