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47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2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36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group warmly. Set the frame: this is a working session, not a lecture — they'll leave with a plan for a real change they're navigating. Note timing: ~3.5 hours with one break.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roadmap quickly. Emphasize the arc: understand the human side, then get a framework, then practice leading it. Flag the two activities and the break after Module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objectives as promises. Ask participants to silently pick which one matters most to them today — you'll revisit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1 opener. Key message: change initiatives rarely fail on strategy; they fail on the human response. Keep energy up — this is the 'why this matters' hook.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~70% figure is widely cited (and debated) — use it to make the point that leadership behavior is the variable, not the plan. Walk the four failure patterns; ask for a show of hands on which they've seen.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Signature slide. Walk left to right along the curve. Normalize the dip: it's not failure, it's the process. Ask: 'Where is your team right now?' The leader's job is to shorten the dip and speed the climb.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2 divider. Tee up the single most useful distinction in the session: change vs. transition.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Bridges' core idea. Change is external and fast; transition is internal and slow. The punchline at the bottom: manage only the change and you get compliance, not commitment. Pause 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phases. Stress the Neutral Zone — it's the most uncomfortable and the most mishandled. Leaders want to rush it; the work is to provide structure and over-communicate through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 (10 min). Get them applying the models to a real change. Circulate. Then take 2-3 shares before the break. BREAK after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3 divider. Shift from understanding to doing — give them the repeatable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Kotter overview. Don't lecture all 8; group them: 1-3 set the climate, 4-6 engage, 7-8 sustain. Note these are sequential but iterative.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deeper by phase. For each, ask participants which step their current change is weakest on. Most stalls happen at step 5 (barriers) or step 6 (no visible wins).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ADKAR reframes change at the individual level. The power move: when a change stalls, find the specific letter people are stuck on. Awareness gap vs. Ability gap call for completely different responses.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4 divider. Frameworks set direction; communication and resistance handling decide the outcome.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Communication contrast. The DO/AVOID lists are deliberately blunt. Emphasize 'repeat 7+ times' and 'tell people what won't change' — both are chronically underused.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Reframe resistance as data. Walk the table. The skill is diagnosing the unmet need before responding. Invite participants to add lines they hear in their own orgs.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 (15 min, pairs). Role-play the resistance conversation. Emphasize listening first. Debrief on what shifted when the 'employee' felt heard.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leader behaviors — the throughline of the whole session. Ask each person to pick the one they'll most need to grow in for their current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 planning. This is the payoff — protect time for it. Everyone drafts a 30-60-90 plan for their real change. This is what they take back to work Monday.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quote and resources. Invite one closing commitment from each participant: 'one thing I'll do differently this week.' Thank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822960"/>
            <a:ext cx="4754880" cy="4754880"/>
          </a:xfrm>
          <a:prstGeom prst="ellipse">
            <a:avLst/>
          </a:prstGeom>
          <a:solidFill>
            <a:srgbClr val="3D4A7A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180015" y="2377440"/>
            <a:ext cx="2743200" cy="2743200"/>
          </a:xfrm>
          <a:prstGeom prst="ellipse">
            <a:avLst/>
          </a:prstGeom>
          <a:solidFill>
            <a:srgbClr val="E2A23B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INSTRUCTOR-LED WORKSHOP  ·  HALF DAY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10058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Leading Through Change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leaders and managers guide their teams through uncertainty, resistance, and transition — and come out stronger.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4480560"/>
            <a:ext cx="2926080" cy="0"/>
          </a:xfrm>
          <a:prstGeom prst="line">
            <a:avLst/>
          </a:prstGeom>
          <a:noFill/>
          <a:ln w="31750">
            <a:solidFill>
              <a:srgbClr val="E2A2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4663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practical, scenario-based session for new and experienced people leaders.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6217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Anne-Marie Fiore, Ed.D. 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today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grpSp>
        <p:nvGrpSpPr>
          <p:cNvPr id="26" name="Animation Group - Roadmap 01"/>
          <p:cNvGrpSpPr/>
          <p:nvPr/>
        </p:nvGrpSpPr>
        <p:grpSpPr>
          <a:xfrm>
            <a:off x="640080" y="1691640"/>
            <a:ext cx="10911535" cy="1024128"/>
            <a:chOff x="640080" y="1691640"/>
            <a:chExt cx="10911535" cy="1024128"/>
          </a:xfrm>
        </p:grpSpPr>
        <p:sp>
          <p:nvSpPr>
            <p:cNvPr id="4" name="Shape 2"/>
            <p:cNvSpPr/>
            <p:nvPr/>
          </p:nvSpPr>
          <p:spPr>
            <a:xfrm>
              <a:off x="640080" y="1691640"/>
              <a:ext cx="10911535" cy="1024128"/>
            </a:xfrm>
            <a:prstGeom prst="roundRect">
              <a:avLst>
                <a:gd name="adj" fmla="val 714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3"/>
            <p:cNvSpPr/>
            <p:nvPr/>
          </p:nvSpPr>
          <p:spPr>
            <a:xfrm>
              <a:off x="868680" y="1691640"/>
              <a:ext cx="100584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01</a:t>
              </a:r>
              <a:endParaRPr lang="en-US" sz="40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2011680" y="1856232"/>
              <a:ext cx="7498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Why Change Feels Hard</a:t>
              </a:r>
              <a:endParaRPr lang="en-US" sz="1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2011680" y="2258568"/>
              <a:ext cx="78638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human response to change and why good plans still stall.</a:t>
              </a:r>
              <a:endParaRPr lang="en-US" sz="13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9997135" y="1691640"/>
              <a:ext cx="132588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400" b="1" dirty="0">
                  <a:solidFill>
                    <a:srgbClr val="3D4A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35 min</a:t>
              </a:r>
              <a:endParaRPr lang="en-US" sz="1400" dirty="0"/>
            </a:p>
          </p:txBody>
        </p:sp>
      </p:grpSp>
      <p:grpSp>
        <p:nvGrpSpPr>
          <p:cNvPr id="27" name="Animation Group - Roadmap 02"/>
          <p:cNvGrpSpPr/>
          <p:nvPr/>
        </p:nvGrpSpPr>
        <p:grpSpPr>
          <a:xfrm>
            <a:off x="640080" y="2843784"/>
            <a:ext cx="10911535" cy="1024128"/>
            <a:chOff x="640080" y="2843784"/>
            <a:chExt cx="10911535" cy="1024128"/>
          </a:xfrm>
        </p:grpSpPr>
        <p:sp>
          <p:nvSpPr>
            <p:cNvPr id="9" name="Shape 7"/>
            <p:cNvSpPr/>
            <p:nvPr/>
          </p:nvSpPr>
          <p:spPr>
            <a:xfrm>
              <a:off x="640080" y="2843784"/>
              <a:ext cx="10911535" cy="1024128"/>
            </a:xfrm>
            <a:prstGeom prst="roundRect">
              <a:avLst>
                <a:gd name="adj" fmla="val 714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8"/>
            <p:cNvSpPr/>
            <p:nvPr/>
          </p:nvSpPr>
          <p:spPr>
            <a:xfrm>
              <a:off x="868680" y="2843784"/>
              <a:ext cx="100584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02</a:t>
              </a:r>
              <a:endParaRPr lang="en-US" sz="40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2011680" y="3008376"/>
              <a:ext cx="7498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Understanding Transition</a:t>
              </a:r>
              <a:endParaRPr lang="en-US" sz="19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2011680" y="3410712"/>
              <a:ext cx="78638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Separating external change from the internal transition people go through.</a:t>
              </a:r>
              <a:endParaRPr lang="en-US" sz="13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9997135" y="2843784"/>
              <a:ext cx="132588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400" b="1" dirty="0">
                  <a:solidFill>
                    <a:srgbClr val="3D4A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45 min</a:t>
              </a:r>
              <a:endParaRPr lang="en-US" sz="1400" dirty="0"/>
            </a:p>
          </p:txBody>
        </p:sp>
      </p:grpSp>
      <p:grpSp>
        <p:nvGrpSpPr>
          <p:cNvPr id="28" name="Animation Group - Roadmap 03"/>
          <p:cNvGrpSpPr/>
          <p:nvPr/>
        </p:nvGrpSpPr>
        <p:grpSpPr>
          <a:xfrm>
            <a:off x="640080" y="3995928"/>
            <a:ext cx="10911535" cy="1024128"/>
            <a:chOff x="640080" y="3995928"/>
            <a:chExt cx="10911535" cy="1024128"/>
          </a:xfrm>
        </p:grpSpPr>
        <p:sp>
          <p:nvSpPr>
            <p:cNvPr id="14" name="Shape 12"/>
            <p:cNvSpPr/>
            <p:nvPr/>
          </p:nvSpPr>
          <p:spPr>
            <a:xfrm>
              <a:off x="640080" y="3995928"/>
              <a:ext cx="10911535" cy="1024128"/>
            </a:xfrm>
            <a:prstGeom prst="roundRect">
              <a:avLst>
                <a:gd name="adj" fmla="val 714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3"/>
            <p:cNvSpPr/>
            <p:nvPr/>
          </p:nvSpPr>
          <p:spPr>
            <a:xfrm>
              <a:off x="868680" y="3995928"/>
              <a:ext cx="100584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03</a:t>
              </a:r>
              <a:endParaRPr lang="en-US" sz="40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2011680" y="4160520"/>
              <a:ext cx="7498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Framework for Leading Change</a:t>
              </a:r>
              <a:endParaRPr lang="en-US" sz="19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2011680" y="4562856"/>
              <a:ext cx="78638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Kotter's 8 steps and the ADKAR model for individual change.</a:t>
              </a:r>
              <a:endParaRPr lang="en-US" sz="13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9997135" y="3995928"/>
              <a:ext cx="132588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400" b="1" dirty="0">
                  <a:solidFill>
                    <a:srgbClr val="3D4A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55 min</a:t>
              </a:r>
              <a:endParaRPr lang="en-US" sz="1400" dirty="0"/>
            </a:p>
          </p:txBody>
        </p:sp>
      </p:grpSp>
      <p:grpSp>
        <p:nvGrpSpPr>
          <p:cNvPr id="29" name="Animation Group - Roadmap 04"/>
          <p:cNvGrpSpPr/>
          <p:nvPr/>
        </p:nvGrpSpPr>
        <p:grpSpPr>
          <a:xfrm>
            <a:off x="640080" y="5148072"/>
            <a:ext cx="10911535" cy="1024128"/>
            <a:chOff x="640080" y="5148072"/>
            <a:chExt cx="10911535" cy="1024128"/>
          </a:xfrm>
        </p:grpSpPr>
        <p:sp>
          <p:nvSpPr>
            <p:cNvPr id="19" name="Shape 17"/>
            <p:cNvSpPr/>
            <p:nvPr/>
          </p:nvSpPr>
          <p:spPr>
            <a:xfrm>
              <a:off x="640080" y="5148072"/>
              <a:ext cx="10911535" cy="1024128"/>
            </a:xfrm>
            <a:prstGeom prst="roundRect">
              <a:avLst>
                <a:gd name="adj" fmla="val 714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18"/>
            <p:cNvSpPr/>
            <p:nvPr/>
          </p:nvSpPr>
          <p:spPr>
            <a:xfrm>
              <a:off x="868680" y="5148072"/>
              <a:ext cx="100584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04</a:t>
              </a:r>
              <a:endParaRPr lang="en-US" sz="40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2011680" y="5312664"/>
              <a:ext cx="7498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Leading People Through It</a:t>
              </a:r>
              <a:endParaRPr lang="en-US" sz="19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2011680" y="5715000"/>
              <a:ext cx="78638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Communicating, working with resistance, and your action plan.</a:t>
              </a:r>
              <a:endParaRPr lang="en-US" sz="13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97135" y="5148072"/>
              <a:ext cx="1325880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400" b="1" dirty="0">
                  <a:solidFill>
                    <a:srgbClr val="3D4A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45 min</a:t>
              </a:r>
              <a:endParaRPr lang="en-US" sz="14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session, you will be able to</a:t>
            </a:r>
            <a:endParaRPr lang="en-US" sz="2800" dirty="0"/>
          </a:p>
        </p:txBody>
      </p:sp>
      <p:sp>
        <p:nvSpPr>
          <p:cNvPr id="34" name="Text 26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grpSp>
        <p:nvGrpSpPr>
          <p:cNvPr id="36" name="Animation Group - Objective 01"/>
          <p:cNvGrpSpPr/>
          <p:nvPr/>
        </p:nvGrpSpPr>
        <p:grpSpPr>
          <a:xfrm>
            <a:off x="640080" y="1783080"/>
            <a:ext cx="5227168" cy="1371600"/>
            <a:chOff x="640080" y="1783080"/>
            <a:chExt cx="5227168" cy="1371600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896112" y="2075688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0704" y="2240280"/>
              <a:ext cx="448056" cy="448056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1874520" y="1965960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Explain the human dynamics of change</a:t>
              </a:r>
              <a:endParaRPr lang="en-US" sz="155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1874520" y="2386584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Describe the emotional curve people move through and why resistance is normal.</a:t>
              </a:r>
              <a:endParaRPr lang="en-US" sz="1200" dirty="0"/>
            </a:p>
          </p:txBody>
        </p:sp>
      </p:grpSp>
      <p:grpSp>
        <p:nvGrpSpPr>
          <p:cNvPr id="37" name="Animation Group - Objective 02"/>
          <p:cNvGrpSpPr/>
          <p:nvPr/>
        </p:nvGrpSpPr>
        <p:grpSpPr>
          <a:xfrm>
            <a:off x="6324448" y="1783080"/>
            <a:ext cx="5227168" cy="1371600"/>
            <a:chOff x="6324448" y="1783080"/>
            <a:chExt cx="5227168" cy="1371600"/>
          </a:xfrm>
        </p:grpSpPr>
        <p:sp>
          <p:nvSpPr>
            <p:cNvPr id="9" name="Shape 6"/>
            <p:cNvSpPr/>
            <p:nvPr/>
          </p:nvSpPr>
          <p:spPr>
            <a:xfrm>
              <a:off x="6324448" y="1783080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7"/>
            <p:cNvSpPr/>
            <p:nvPr/>
          </p:nvSpPr>
          <p:spPr>
            <a:xfrm>
              <a:off x="6580480" y="2075688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5072" y="2240280"/>
              <a:ext cx="448056" cy="448056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7558888" y="1965960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Distinguish change from transition</a:t>
              </a:r>
              <a:endParaRPr lang="en-US" sz="155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7558888" y="2386584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Use Bridges' model to lead the internal shift, not just announce the external change.</a:t>
              </a:r>
              <a:endParaRPr lang="en-US" sz="1200" dirty="0"/>
            </a:p>
          </p:txBody>
        </p:sp>
      </p:grpSp>
      <p:grpSp>
        <p:nvGrpSpPr>
          <p:cNvPr id="38" name="Animation Group - Objective 03"/>
          <p:cNvGrpSpPr/>
          <p:nvPr/>
        </p:nvGrpSpPr>
        <p:grpSpPr>
          <a:xfrm>
            <a:off x="640080" y="3410712"/>
            <a:ext cx="5227168" cy="1371600"/>
            <a:chOff x="640080" y="3410712"/>
            <a:chExt cx="5227168" cy="1371600"/>
          </a:xfrm>
        </p:grpSpPr>
        <p:sp>
          <p:nvSpPr>
            <p:cNvPr id="14" name="Shape 10"/>
            <p:cNvSpPr/>
            <p:nvPr/>
          </p:nvSpPr>
          <p:spPr>
            <a:xfrm>
              <a:off x="640080" y="3410712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11"/>
            <p:cNvSpPr/>
            <p:nvPr/>
          </p:nvSpPr>
          <p:spPr>
            <a:xfrm>
              <a:off x="896112" y="3703320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16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0704" y="3867912"/>
              <a:ext cx="448056" cy="448056"/>
            </a:xfrm>
            <a:prstGeom prst="rect">
              <a:avLst/>
            </a:prstGeom>
          </p:spPr>
        </p:pic>
        <p:sp>
          <p:nvSpPr>
            <p:cNvPr id="17" name="Text 12"/>
            <p:cNvSpPr/>
            <p:nvPr/>
          </p:nvSpPr>
          <p:spPr>
            <a:xfrm>
              <a:off x="1874520" y="3593592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Apply a structured change framework</a:t>
              </a:r>
              <a:endParaRPr lang="en-US" sz="1550" dirty="0"/>
            </a:p>
          </p:txBody>
        </p:sp>
        <p:sp>
          <p:nvSpPr>
            <p:cNvPr id="18" name="Text 13"/>
            <p:cNvSpPr/>
            <p:nvPr/>
          </p:nvSpPr>
          <p:spPr>
            <a:xfrm>
              <a:off x="1874520" y="4014216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Walk a team through Kotter's 8 steps and support individuals with ADKAR.</a:t>
              </a:r>
              <a:endParaRPr lang="en-US" sz="1200" dirty="0"/>
            </a:p>
          </p:txBody>
        </p:sp>
      </p:grpSp>
      <p:grpSp>
        <p:nvGrpSpPr>
          <p:cNvPr id="39" name="Animation Group - Objective 04"/>
          <p:cNvGrpSpPr/>
          <p:nvPr/>
        </p:nvGrpSpPr>
        <p:grpSpPr>
          <a:xfrm>
            <a:off x="6324448" y="3410712"/>
            <a:ext cx="5227168" cy="1371600"/>
            <a:chOff x="6324448" y="3410712"/>
            <a:chExt cx="5227168" cy="1371600"/>
          </a:xfrm>
        </p:grpSpPr>
        <p:sp>
          <p:nvSpPr>
            <p:cNvPr id="19" name="Shape 14"/>
            <p:cNvSpPr/>
            <p:nvPr/>
          </p:nvSpPr>
          <p:spPr>
            <a:xfrm>
              <a:off x="6324448" y="3410712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15"/>
            <p:cNvSpPr/>
            <p:nvPr/>
          </p:nvSpPr>
          <p:spPr>
            <a:xfrm>
              <a:off x="6580480" y="3703320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21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45072" y="3867912"/>
              <a:ext cx="448056" cy="448056"/>
            </a:xfrm>
            <a:prstGeom prst="rect">
              <a:avLst/>
            </a:prstGeom>
          </p:spPr>
        </p:pic>
        <p:sp>
          <p:nvSpPr>
            <p:cNvPr id="22" name="Text 16"/>
            <p:cNvSpPr/>
            <p:nvPr/>
          </p:nvSpPr>
          <p:spPr>
            <a:xfrm>
              <a:off x="7558888" y="3593592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Communicate change with clarity</a:t>
              </a:r>
              <a:endParaRPr lang="en-US" sz="1550" dirty="0"/>
            </a:p>
          </p:txBody>
        </p:sp>
        <p:sp>
          <p:nvSpPr>
            <p:cNvPr id="23" name="Text 17"/>
            <p:cNvSpPr/>
            <p:nvPr/>
          </p:nvSpPr>
          <p:spPr>
            <a:xfrm>
              <a:off x="7558888" y="4014216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Craft messages that build understanding, trust, and momentum.</a:t>
              </a:r>
              <a:endParaRPr lang="en-US" sz="1200" dirty="0"/>
            </a:p>
          </p:txBody>
        </p:sp>
      </p:grpSp>
      <p:grpSp>
        <p:nvGrpSpPr>
          <p:cNvPr id="40" name="Animation Group - Objective 05"/>
          <p:cNvGrpSpPr/>
          <p:nvPr/>
        </p:nvGrpSpPr>
        <p:grpSpPr>
          <a:xfrm>
            <a:off x="640080" y="5038344"/>
            <a:ext cx="5227168" cy="1371600"/>
            <a:chOff x="640080" y="5038344"/>
            <a:chExt cx="5227168" cy="1371600"/>
          </a:xfrm>
        </p:grpSpPr>
        <p:sp>
          <p:nvSpPr>
            <p:cNvPr id="24" name="Shape 18"/>
            <p:cNvSpPr/>
            <p:nvPr/>
          </p:nvSpPr>
          <p:spPr>
            <a:xfrm>
              <a:off x="640080" y="5038344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Shape 19"/>
            <p:cNvSpPr/>
            <p:nvPr/>
          </p:nvSpPr>
          <p:spPr>
            <a:xfrm>
              <a:off x="896112" y="5330952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26" name="Image 4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0704" y="5495544"/>
              <a:ext cx="448056" cy="448056"/>
            </a:xfrm>
            <a:prstGeom prst="rect">
              <a:avLst/>
            </a:prstGeom>
          </p:spPr>
        </p:pic>
        <p:sp>
          <p:nvSpPr>
            <p:cNvPr id="27" name="Text 20"/>
            <p:cNvSpPr/>
            <p:nvPr/>
          </p:nvSpPr>
          <p:spPr>
            <a:xfrm>
              <a:off x="1874520" y="5221224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Engage resistance constructively</a:t>
              </a:r>
              <a:endParaRPr lang="en-US" sz="1550" dirty="0"/>
            </a:p>
          </p:txBody>
        </p:sp>
        <p:sp>
          <p:nvSpPr>
            <p:cNvPr id="28" name="Text 21"/>
            <p:cNvSpPr/>
            <p:nvPr/>
          </p:nvSpPr>
          <p:spPr>
            <a:xfrm>
              <a:off x="1874520" y="5641848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Surface concerns early and turn skeptics into contributors.</a:t>
              </a:r>
              <a:endParaRPr lang="en-US" sz="1200" dirty="0"/>
            </a:p>
          </p:txBody>
        </p:sp>
      </p:grpSp>
      <p:grpSp>
        <p:nvGrpSpPr>
          <p:cNvPr id="41" name="Animation Group - Objective 06"/>
          <p:cNvGrpSpPr/>
          <p:nvPr/>
        </p:nvGrpSpPr>
        <p:grpSpPr>
          <a:xfrm>
            <a:off x="6324448" y="5038344"/>
            <a:ext cx="5227168" cy="1371600"/>
            <a:chOff x="6324448" y="5038344"/>
            <a:chExt cx="5227168" cy="1371600"/>
          </a:xfrm>
        </p:grpSpPr>
        <p:sp>
          <p:nvSpPr>
            <p:cNvPr id="29" name="Shape 22"/>
            <p:cNvSpPr/>
            <p:nvPr/>
          </p:nvSpPr>
          <p:spPr>
            <a:xfrm>
              <a:off x="6324448" y="5038344"/>
              <a:ext cx="5227168" cy="1371600"/>
            </a:xfrm>
            <a:prstGeom prst="roundRect">
              <a:avLst>
                <a:gd name="adj" fmla="val 466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23"/>
            <p:cNvSpPr/>
            <p:nvPr/>
          </p:nvSpPr>
          <p:spPr>
            <a:xfrm>
              <a:off x="6580480" y="5330952"/>
              <a:ext cx="777240" cy="77724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31" name="Image 5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5072" y="5495544"/>
              <a:ext cx="448056" cy="448056"/>
            </a:xfrm>
            <a:prstGeom prst="rect">
              <a:avLst/>
            </a:prstGeom>
          </p:spPr>
        </p:pic>
        <p:sp>
          <p:nvSpPr>
            <p:cNvPr id="32" name="Text 24"/>
            <p:cNvSpPr/>
            <p:nvPr/>
          </p:nvSpPr>
          <p:spPr>
            <a:xfrm>
              <a:off x="7558888" y="5221224"/>
              <a:ext cx="38098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Build a concrete action plan</a:t>
              </a:r>
              <a:endParaRPr lang="en-US" sz="1550" dirty="0"/>
            </a:p>
          </p:txBody>
        </p:sp>
        <p:sp>
          <p:nvSpPr>
            <p:cNvPr id="33" name="Text 25"/>
            <p:cNvSpPr/>
            <p:nvPr/>
          </p:nvSpPr>
          <p:spPr>
            <a:xfrm>
              <a:off x="7558888" y="5641848"/>
              <a:ext cx="380984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en-US" sz="120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Leave with a 30–60–90 day plan for a change you're leading now.</a:t>
              </a:r>
              <a:endParaRPr 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931920"/>
            <a:ext cx="4572000" cy="4572000"/>
          </a:xfrm>
          <a:prstGeom prst="ellipse">
            <a:avLst/>
          </a:prstGeom>
          <a:solidFill>
            <a:srgbClr val="3D4A7A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137160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E2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3000" dirty="0"/>
          </a:p>
        </p:txBody>
      </p:sp>
      <p:sp>
        <p:nvSpPr>
          <p:cNvPr id="4" name="Shape 2"/>
          <p:cNvSpPr/>
          <p:nvPr/>
        </p:nvSpPr>
        <p:spPr>
          <a:xfrm>
            <a:off x="9357055" y="2011680"/>
            <a:ext cx="1371600" cy="1371600"/>
          </a:xfrm>
          <a:prstGeom prst="ellipse">
            <a:avLst/>
          </a:prstGeom>
          <a:solidFill>
            <a:srgbClr val="3D4A7A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383" y="2350008"/>
            <a:ext cx="713232" cy="713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29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Change Feels Hard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2976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change plans are sound. They stall on the human response — not the logic.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STAKES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leadership is the deciding factor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4846320" cy="4023360"/>
          </a:xfrm>
          <a:prstGeom prst="roundRect">
            <a:avLst>
              <a:gd name="adj" fmla="val 2273"/>
            </a:avLst>
          </a:prstGeom>
          <a:solidFill>
            <a:srgbClr val="1E2147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grpSp>
        <p:nvGrpSpPr>
          <p:cNvPr id="11" name="Animation Group - Stakes Statistic"/>
          <p:cNvGrpSpPr/>
          <p:nvPr/>
        </p:nvGrpSpPr>
        <p:grpSpPr>
          <a:xfrm>
            <a:off x="914400" y="2194560"/>
            <a:ext cx="4297680" cy="2880360"/>
            <a:chOff x="914400" y="2194560"/>
            <a:chExt cx="4297680" cy="2880360"/>
          </a:xfrm>
        </p:grpSpPr>
        <p:sp>
          <p:nvSpPr>
            <p:cNvPr id="5" name="Text 3"/>
            <p:cNvSpPr/>
            <p:nvPr/>
          </p:nvSpPr>
          <p:spPr>
            <a:xfrm>
              <a:off x="914400" y="2194560"/>
              <a:ext cx="4297680" cy="1280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~70%</a:t>
              </a:r>
              <a:endParaRPr lang="en-US" sz="84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960120" y="3611880"/>
              <a:ext cx="4206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500" dirty="0">
                  <a:solidFill>
                    <a:srgbClr val="C9D2E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of major change initiatives fail to fully deliver their intended results — a figure widely cited across decades of change-management research.</a:t>
              </a:r>
              <a:endParaRPr lang="en-US" sz="1500" dirty="0"/>
            </a:p>
          </p:txBody>
        </p:sp>
      </p:grpSp>
      <p:grpSp>
        <p:nvGrpSpPr>
          <p:cNvPr id="12" name="Animation Group - Stakes Why It Fails"/>
          <p:cNvGrpSpPr/>
          <p:nvPr/>
        </p:nvGrpSpPr>
        <p:grpSpPr>
          <a:xfrm>
            <a:off x="640080" y="1828800"/>
            <a:ext cx="5007685" cy="4694775"/>
            <a:chOff x="640080" y="2326457"/>
            <a:chExt cx="10881360" cy="4120613"/>
          </a:xfrm>
        </p:grpSpPr>
        <p:sp>
          <p:nvSpPr>
            <p:cNvPr id="7" name="Text 5"/>
            <p:cNvSpPr/>
            <p:nvPr/>
          </p:nvSpPr>
          <p:spPr>
            <a:xfrm>
              <a:off x="640080" y="5989870"/>
              <a:ext cx="5669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0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5852160" y="2326457"/>
              <a:ext cx="5669280" cy="3108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  <a:spcAft>
                  <a:spcPts val="1000"/>
                </a:spcAft>
                <a:buSzPct val="100000"/>
              </a:pPr>
              <a:endParaRPr lang="en-US" sz="145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CF88FE9-95F7-15F9-E841-2D23AC0C1A6F}"/>
              </a:ext>
            </a:extLst>
          </p:cNvPr>
          <p:cNvSpPr txBox="1"/>
          <p:nvPr/>
        </p:nvSpPr>
        <p:spPr>
          <a:xfrm>
            <a:off x="6095847" y="2696113"/>
            <a:ext cx="5097027" cy="308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buSzPct val="100000"/>
            </a:pPr>
            <a:r>
              <a:rPr lang="en-US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is announced, but not led — people are told what, never why.</a:t>
            </a:r>
            <a:endParaRPr lang="en-US" dirty="0"/>
          </a:p>
          <a:p>
            <a:pPr>
              <a:lnSpc>
                <a:spcPct val="105000"/>
              </a:lnSpc>
              <a:spcAft>
                <a:spcPts val="1000"/>
              </a:spcAft>
              <a:buSzPct val="100000"/>
            </a:pPr>
            <a:r>
              <a:rPr lang="en-US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emotional reality of change is treated as resistance to be overcome, not a process to be guided.</a:t>
            </a:r>
            <a:endParaRPr lang="en-US" dirty="0"/>
          </a:p>
          <a:p>
            <a:pPr>
              <a:lnSpc>
                <a:spcPct val="105000"/>
              </a:lnSpc>
              <a:spcAft>
                <a:spcPts val="1000"/>
              </a:spcAft>
              <a:buSzPct val="100000"/>
            </a:pPr>
            <a:r>
              <a:rPr lang="en-US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wins go uncelebrated, and momentum quietly fades.</a:t>
            </a:r>
            <a:endParaRPr lang="en-US" dirty="0"/>
          </a:p>
          <a:p>
            <a:pPr>
              <a:lnSpc>
                <a:spcPct val="105000"/>
              </a:lnSpc>
              <a:spcAft>
                <a:spcPts val="1000"/>
              </a:spcAft>
              <a:buSzPct val="100000"/>
            </a:pPr>
            <a:r>
              <a:rPr lang="en-US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 underestimate how long the human transition actually takes.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34668-D72D-41D7-7C5E-165CD2976620}"/>
              </a:ext>
            </a:extLst>
          </p:cNvPr>
          <p:cNvSpPr txBox="1"/>
          <p:nvPr/>
        </p:nvSpPr>
        <p:spPr>
          <a:xfrm>
            <a:off x="6126479" y="1828800"/>
            <a:ext cx="5425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strategy is rarely the problem.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CHANGE CURVE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emotional journey people move through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00200"/>
            <a:ext cx="10911535" cy="3246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5544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&amp; morale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271455" y="47091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→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grpSp>
        <p:nvGrpSpPr>
          <p:cNvPr id="18" name="Animation Group - Change Curve Stage 01"/>
          <p:cNvGrpSpPr/>
          <p:nvPr/>
        </p:nvGrpSpPr>
        <p:grpSpPr>
          <a:xfrm>
            <a:off x="685800" y="5029200"/>
            <a:ext cx="2636444" cy="1280160"/>
            <a:chOff x="685800" y="5029200"/>
            <a:chExt cx="2636444" cy="1280160"/>
          </a:xfrm>
        </p:grpSpPr>
        <p:sp>
          <p:nvSpPr>
            <p:cNvPr id="7" name="Text 4"/>
            <p:cNvSpPr/>
            <p:nvPr/>
          </p:nvSpPr>
          <p:spPr>
            <a:xfrm>
              <a:off x="685800" y="5029200"/>
              <a:ext cx="26364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Shock &amp; Denial</a:t>
              </a:r>
              <a:endParaRPr lang="en-US" sz="145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685800" y="5394960"/>
              <a:ext cx="2636444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“This won't really affect us.” Information bounces off.</a:t>
              </a:r>
              <a:endParaRPr lang="en-US" sz="1150" dirty="0"/>
            </a:p>
          </p:txBody>
        </p:sp>
      </p:grpSp>
      <p:grpSp>
        <p:nvGrpSpPr>
          <p:cNvPr id="19" name="Animation Group - Change Curve Stage 02"/>
          <p:cNvGrpSpPr/>
          <p:nvPr/>
        </p:nvGrpSpPr>
        <p:grpSpPr>
          <a:xfrm>
            <a:off x="3413684" y="5029200"/>
            <a:ext cx="2636444" cy="1280160"/>
            <a:chOff x="3413684" y="5029200"/>
            <a:chExt cx="2636444" cy="1280160"/>
          </a:xfrm>
        </p:grpSpPr>
        <p:sp>
          <p:nvSpPr>
            <p:cNvPr id="9" name="Text 6"/>
            <p:cNvSpPr/>
            <p:nvPr/>
          </p:nvSpPr>
          <p:spPr>
            <a:xfrm>
              <a:off x="3413684" y="5029200"/>
              <a:ext cx="26364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Resistance</a:t>
              </a:r>
              <a:endParaRPr lang="en-US" sz="1450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3413684" y="5394960"/>
              <a:ext cx="2636444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Frustration, anxiety, and pushback as reality lands.</a:t>
              </a:r>
              <a:endParaRPr lang="en-US" sz="1150" dirty="0"/>
            </a:p>
          </p:txBody>
        </p:sp>
      </p:grpSp>
      <p:grpSp>
        <p:nvGrpSpPr>
          <p:cNvPr id="20" name="Animation Group - Change Curve Stage 03"/>
          <p:cNvGrpSpPr/>
          <p:nvPr/>
        </p:nvGrpSpPr>
        <p:grpSpPr>
          <a:xfrm>
            <a:off x="6141568" y="5029200"/>
            <a:ext cx="2636444" cy="1280160"/>
            <a:chOff x="6141568" y="5029200"/>
            <a:chExt cx="2636444" cy="1280160"/>
          </a:xfrm>
        </p:grpSpPr>
        <p:sp>
          <p:nvSpPr>
            <p:cNvPr id="11" name="Text 8"/>
            <p:cNvSpPr/>
            <p:nvPr/>
          </p:nvSpPr>
          <p:spPr>
            <a:xfrm>
              <a:off x="6141568" y="5029200"/>
              <a:ext cx="26364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Exploration</a:t>
              </a:r>
              <a:endParaRPr lang="en-US" sz="145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6141568" y="5394960"/>
              <a:ext cx="2636444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People test the new way and start to find footing.</a:t>
              </a:r>
              <a:endParaRPr lang="en-US" sz="1150" dirty="0"/>
            </a:p>
          </p:txBody>
        </p:sp>
      </p:grpSp>
      <p:grpSp>
        <p:nvGrpSpPr>
          <p:cNvPr id="21" name="Animation Group - Change Curve Stage 04"/>
          <p:cNvGrpSpPr/>
          <p:nvPr/>
        </p:nvGrpSpPr>
        <p:grpSpPr>
          <a:xfrm>
            <a:off x="8869451" y="5029200"/>
            <a:ext cx="2636444" cy="1280160"/>
            <a:chOff x="8869451" y="5029200"/>
            <a:chExt cx="2636444" cy="1280160"/>
          </a:xfrm>
        </p:grpSpPr>
        <p:sp>
          <p:nvSpPr>
            <p:cNvPr id="13" name="Text 10"/>
            <p:cNvSpPr/>
            <p:nvPr/>
          </p:nvSpPr>
          <p:spPr>
            <a:xfrm>
              <a:off x="8869451" y="5029200"/>
              <a:ext cx="26364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Commitment</a:t>
              </a:r>
              <a:endParaRPr lang="en-US" sz="145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8869451" y="5394960"/>
              <a:ext cx="2636444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change becomes the new normal — often stronger than before.</a:t>
              </a:r>
              <a:endParaRPr lang="en-US" sz="11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931920"/>
            <a:ext cx="4572000" cy="4572000"/>
          </a:xfrm>
          <a:prstGeom prst="ellipse">
            <a:avLst/>
          </a:prstGeom>
          <a:solidFill>
            <a:srgbClr val="3D4A7A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137160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E2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3000" dirty="0"/>
          </a:p>
        </p:txBody>
      </p:sp>
      <p:sp>
        <p:nvSpPr>
          <p:cNvPr id="4" name="Shape 2"/>
          <p:cNvSpPr/>
          <p:nvPr/>
        </p:nvSpPr>
        <p:spPr>
          <a:xfrm>
            <a:off x="9357055" y="2011680"/>
            <a:ext cx="1371600" cy="1371600"/>
          </a:xfrm>
          <a:prstGeom prst="ellipse">
            <a:avLst/>
          </a:prstGeom>
          <a:solidFill>
            <a:srgbClr val="3D4A7A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383" y="2350008"/>
            <a:ext cx="713232" cy="713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29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Understanding Transition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2976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is what happens around people. Transition is what happens inside them.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CRITICAL DISTINCTION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is not the same as transition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27168" cy="3931920"/>
          </a:xfrm>
          <a:prstGeom prst="roundRect">
            <a:avLst>
              <a:gd name="adj" fmla="val 1860"/>
            </a:avLst>
          </a:prstGeom>
          <a:solidFill>
            <a:srgbClr val="FBEFD6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324448" y="1783080"/>
            <a:ext cx="5227168" cy="3931920"/>
          </a:xfrm>
          <a:prstGeom prst="roundRect">
            <a:avLst>
              <a:gd name="adj" fmla="val 1860"/>
            </a:avLst>
          </a:prstGeom>
          <a:solidFill>
            <a:srgbClr val="F1F3FA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grpSp>
        <p:nvGrpSpPr>
          <p:cNvPr id="15" name="Animation Group - Change Column"/>
          <p:cNvGrpSpPr/>
          <p:nvPr/>
        </p:nvGrpSpPr>
        <p:grpSpPr>
          <a:xfrm>
            <a:off x="640080" y="2057400"/>
            <a:ext cx="10911535" cy="4325112"/>
            <a:chOff x="640080" y="2057400"/>
            <a:chExt cx="10911535" cy="4325112"/>
          </a:xfrm>
        </p:grpSpPr>
        <p:sp>
          <p:nvSpPr>
            <p:cNvPr id="5" name="Text 3"/>
            <p:cNvSpPr/>
            <p:nvPr/>
          </p:nvSpPr>
          <p:spPr>
            <a:xfrm>
              <a:off x="1005840" y="2057400"/>
              <a:ext cx="44956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CHANGE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1005840" y="2560320"/>
              <a:ext cx="449564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i="1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External &amp; situational</a:t>
              </a:r>
              <a:endParaRPr lang="en-US" sz="15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1005840" y="3108960"/>
              <a:ext cx="4541368" cy="2377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Happens on a date — a reorg, a new system, a new manager.</a:t>
              </a:r>
              <a:endParaRPr lang="en-US" sz="1400" dirty="0"/>
            </a:p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Visible, plannable, and relatively fast.</a:t>
              </a:r>
              <a:endParaRPr lang="en-US" sz="1400" dirty="0"/>
            </a:p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You can put it on a project timeline.</a:t>
              </a:r>
              <a:endParaRPr lang="en-US" sz="14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40080" y="6016752"/>
              <a:ext cx="10911535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50" b="1" i="1" dirty="0">
                  <a:solidFill>
                    <a:srgbClr val="3D4A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If you manage only the change and ignore the transition, people comply — but they don't commit.</a:t>
              </a:r>
              <a:endParaRPr lang="en-US" sz="1250" dirty="0"/>
            </a:p>
          </p:txBody>
        </p:sp>
      </p:grpSp>
      <p:grpSp>
        <p:nvGrpSpPr>
          <p:cNvPr id="16" name="Animation Group - Transition Column"/>
          <p:cNvGrpSpPr/>
          <p:nvPr/>
        </p:nvGrpSpPr>
        <p:grpSpPr>
          <a:xfrm>
            <a:off x="6690208" y="2057400"/>
            <a:ext cx="4541368" cy="3429000"/>
            <a:chOff x="6690208" y="2057400"/>
            <a:chExt cx="4541368" cy="3429000"/>
          </a:xfrm>
        </p:grpSpPr>
        <p:sp>
          <p:nvSpPr>
            <p:cNvPr id="9" name="Text 7"/>
            <p:cNvSpPr/>
            <p:nvPr/>
          </p:nvSpPr>
          <p:spPr>
            <a:xfrm>
              <a:off x="6690208" y="2057400"/>
              <a:ext cx="44956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TRANSITION</a:t>
              </a:r>
              <a:endParaRPr lang="en-US" sz="24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6690208" y="2560320"/>
              <a:ext cx="449564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i="1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Internal &amp; psychological</a:t>
              </a:r>
              <a:endParaRPr lang="en-US" sz="15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6690208" y="3108960"/>
              <a:ext cx="4541368" cy="2377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slow, inner reorientation people make to come to terms with the change.</a:t>
              </a:r>
              <a:endParaRPr lang="en-US" sz="1400" dirty="0"/>
            </a:p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Invisible, emotional, and on its own schedule.</a:t>
              </a:r>
              <a:endParaRPr lang="en-US" sz="1400" dirty="0"/>
            </a:p>
            <a:p>
              <a:pPr marL="203200" indent="-203200">
                <a:lnSpc>
                  <a:spcPct val="105000"/>
                </a:lnSpc>
                <a:spcAft>
                  <a:spcPts val="1200"/>
                </a:spcAft>
                <a:buSzPct val="100000"/>
                <a:buChar char="•"/>
              </a:pPr>
              <a:r>
                <a:rPr lang="en-US" sz="14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It can't be mandated — only supported.</a:t>
              </a:r>
              <a:endParaRPr lang="en-US" sz="14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BRIDGES' TRANSITION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phases — and the leader's role in each</a:t>
            </a:r>
            <a:endParaRPr lang="en-US" sz="2800" dirty="0"/>
          </a:p>
        </p:txBody>
      </p:sp>
      <p:sp>
        <p:nvSpPr>
          <p:cNvPr id="22" name="Text 17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grpSp>
        <p:nvGrpSpPr>
          <p:cNvPr id="24" name="Animation Group - Bridges Endings"/>
          <p:cNvGrpSpPr/>
          <p:nvPr/>
        </p:nvGrpSpPr>
        <p:grpSpPr>
          <a:xfrm>
            <a:off x="640080" y="1783080"/>
            <a:ext cx="3454298" cy="4023360"/>
            <a:chOff x="640080" y="1783080"/>
            <a:chExt cx="3454298" cy="4023360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3454298" cy="402336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960120" y="2057400"/>
              <a:ext cx="868680" cy="86868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2144" y="2249424"/>
              <a:ext cx="484632" cy="484632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960120" y="3063240"/>
              <a:ext cx="2905658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1. Endings</a:t>
              </a:r>
              <a:endParaRPr lang="en-US" sz="190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960120" y="3456432"/>
              <a:ext cx="2905658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Letting go</a:t>
              </a:r>
              <a:endParaRPr lang="en-US" sz="13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987552" y="3840480"/>
              <a:ext cx="2859938" cy="1828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Acknowledge what's being lost.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Honor the past; don't dismiss it.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 clear about what is over.</a:t>
              </a:r>
              <a:endParaRPr lang="en-US" sz="1250" dirty="0"/>
            </a:p>
          </p:txBody>
        </p:sp>
      </p:grpSp>
      <p:grpSp>
        <p:nvGrpSpPr>
          <p:cNvPr id="25" name="Animation Group - Bridges Neutral Zone"/>
          <p:cNvGrpSpPr/>
          <p:nvPr/>
        </p:nvGrpSpPr>
        <p:grpSpPr>
          <a:xfrm>
            <a:off x="4368698" y="1783080"/>
            <a:ext cx="3454298" cy="4023360"/>
            <a:chOff x="4368698" y="1783080"/>
            <a:chExt cx="3454298" cy="4023360"/>
          </a:xfrm>
        </p:grpSpPr>
        <p:sp>
          <p:nvSpPr>
            <p:cNvPr id="10" name="Shape 7"/>
            <p:cNvSpPr/>
            <p:nvPr/>
          </p:nvSpPr>
          <p:spPr>
            <a:xfrm>
              <a:off x="4368698" y="1783080"/>
              <a:ext cx="3454298" cy="402336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Shape 8"/>
            <p:cNvSpPr/>
            <p:nvPr/>
          </p:nvSpPr>
          <p:spPr>
            <a:xfrm>
              <a:off x="4688738" y="2057400"/>
              <a:ext cx="868680" cy="86868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12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0762" y="2249424"/>
              <a:ext cx="484632" cy="484632"/>
            </a:xfrm>
            <a:prstGeom prst="rect">
              <a:avLst/>
            </a:prstGeom>
          </p:spPr>
        </p:pic>
        <p:sp>
          <p:nvSpPr>
            <p:cNvPr id="13" name="Text 9"/>
            <p:cNvSpPr/>
            <p:nvPr/>
          </p:nvSpPr>
          <p:spPr>
            <a:xfrm>
              <a:off x="4688738" y="3063240"/>
              <a:ext cx="2905658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2. The Neutral Zone</a:t>
              </a:r>
              <a:endParaRPr lang="en-US" sz="1900" dirty="0"/>
            </a:p>
          </p:txBody>
        </p:sp>
        <p:sp>
          <p:nvSpPr>
            <p:cNvPr id="14" name="Text 10"/>
            <p:cNvSpPr/>
            <p:nvPr/>
          </p:nvSpPr>
          <p:spPr>
            <a:xfrm>
              <a:off x="4688738" y="3456432"/>
              <a:ext cx="2905658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in-between</a:t>
              </a:r>
              <a:endParaRPr lang="en-US" sz="1300" dirty="0"/>
            </a:p>
          </p:txBody>
        </p:sp>
        <p:sp>
          <p:nvSpPr>
            <p:cNvPr id="15" name="Text 11"/>
            <p:cNvSpPr/>
            <p:nvPr/>
          </p:nvSpPr>
          <p:spPr>
            <a:xfrm>
              <a:off x="4716170" y="3840480"/>
              <a:ext cx="2859938" cy="1828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Expect confusion and lower output.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Provide structure and quick wins.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Over-communicate; encourage experiments.</a:t>
              </a:r>
              <a:endParaRPr lang="en-US" sz="1250" dirty="0"/>
            </a:p>
          </p:txBody>
        </p:sp>
      </p:grpSp>
      <p:grpSp>
        <p:nvGrpSpPr>
          <p:cNvPr id="26" name="Animation Group - Bridges New Beginnings"/>
          <p:cNvGrpSpPr/>
          <p:nvPr/>
        </p:nvGrpSpPr>
        <p:grpSpPr>
          <a:xfrm>
            <a:off x="8097317" y="1783080"/>
            <a:ext cx="3454298" cy="4023360"/>
            <a:chOff x="8097317" y="1783080"/>
            <a:chExt cx="3454298" cy="4023360"/>
          </a:xfrm>
        </p:grpSpPr>
        <p:sp>
          <p:nvSpPr>
            <p:cNvPr id="16" name="Shape 12"/>
            <p:cNvSpPr/>
            <p:nvPr/>
          </p:nvSpPr>
          <p:spPr>
            <a:xfrm>
              <a:off x="8097317" y="1783080"/>
              <a:ext cx="3454298" cy="402336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13"/>
            <p:cNvSpPr/>
            <p:nvPr/>
          </p:nvSpPr>
          <p:spPr>
            <a:xfrm>
              <a:off x="8417357" y="2057400"/>
              <a:ext cx="868680" cy="868680"/>
            </a:xfrm>
            <a:prstGeom prst="ellipse">
              <a:avLst/>
            </a:prstGeom>
            <a:solidFill>
              <a:srgbClr val="FFFFFF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pic>
          <p:nvPicPr>
            <p:cNvPr id="18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09381" y="2249424"/>
              <a:ext cx="484632" cy="484632"/>
            </a:xfrm>
            <a:prstGeom prst="rect">
              <a:avLst/>
            </a:prstGeom>
          </p:spPr>
        </p:pic>
        <p:sp>
          <p:nvSpPr>
            <p:cNvPr id="19" name="Text 14"/>
            <p:cNvSpPr/>
            <p:nvPr/>
          </p:nvSpPr>
          <p:spPr>
            <a:xfrm>
              <a:off x="8417357" y="3063240"/>
              <a:ext cx="2905658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3. New Beginnings</a:t>
              </a:r>
              <a:endParaRPr lang="en-US" sz="1900" dirty="0"/>
            </a:p>
          </p:txBody>
        </p:sp>
        <p:sp>
          <p:nvSpPr>
            <p:cNvPr id="20" name="Text 15"/>
            <p:cNvSpPr/>
            <p:nvPr/>
          </p:nvSpPr>
          <p:spPr>
            <a:xfrm>
              <a:off x="8417357" y="3456432"/>
              <a:ext cx="2905658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Taking hold</a:t>
              </a:r>
              <a:endParaRPr lang="en-US" sz="1300" dirty="0"/>
            </a:p>
          </p:txBody>
        </p:sp>
        <p:sp>
          <p:nvSpPr>
            <p:cNvPr id="21" name="Text 16"/>
            <p:cNvSpPr/>
            <p:nvPr/>
          </p:nvSpPr>
          <p:spPr>
            <a:xfrm>
              <a:off x="8444789" y="3840480"/>
              <a:ext cx="2859938" cy="1828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Paint a vivid picture of the future.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Reinforce new behaviors and roles.</a:t>
              </a:r>
              <a:endParaRPr lang="en-US" sz="1250" dirty="0"/>
            </a:p>
            <a:p>
              <a:pPr marL="177800" indent="-177800">
                <a:lnSpc>
                  <a:spcPct val="103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Celebrate progress to lock it in.</a:t>
              </a:r>
              <a:endParaRPr lang="en-US" sz="12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82735" y="-1463040"/>
            <a:ext cx="4206240" cy="4206240"/>
          </a:xfrm>
          <a:prstGeom prst="ellipse">
            <a:avLst/>
          </a:prstGeom>
          <a:solidFill>
            <a:srgbClr val="3D4A7A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" y="685800"/>
            <a:ext cx="1051560" cy="1051560"/>
          </a:xfrm>
          <a:prstGeom prst="ellipse">
            <a:avLst/>
          </a:prstGeom>
          <a:solidFill>
            <a:srgbClr val="E2A23B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2688" y="978408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20240" y="7772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  ·  10 MINUTES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920240" y="107899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 your change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40080" y="21031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of one real change you're leading or affected by right now. On your worksheet: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743200"/>
            <a:ext cx="9875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external change in one sentence — what is actually happening, and when.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name the transition — what your team has to let go of internally.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most of your team on the change curve today?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Bridges phase needs the most of your attention this week?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0080" y="6080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ready to share one insight with the group.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931920"/>
            <a:ext cx="4572000" cy="4572000"/>
          </a:xfrm>
          <a:prstGeom prst="ellipse">
            <a:avLst/>
          </a:prstGeom>
          <a:solidFill>
            <a:srgbClr val="3D4A7A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137160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E2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3000" dirty="0"/>
          </a:p>
        </p:txBody>
      </p:sp>
      <p:sp>
        <p:nvSpPr>
          <p:cNvPr id="4" name="Shape 2"/>
          <p:cNvSpPr/>
          <p:nvPr/>
        </p:nvSpPr>
        <p:spPr>
          <a:xfrm>
            <a:off x="9357055" y="2011680"/>
            <a:ext cx="1371600" cy="1371600"/>
          </a:xfrm>
          <a:prstGeom prst="ellipse">
            <a:avLst/>
          </a:prstGeom>
          <a:solidFill>
            <a:srgbClr val="3D4A7A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383" y="2350008"/>
            <a:ext cx="713232" cy="713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29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Framework for Leading Change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2976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repeatable, eight-step path — plus a model for the individuals inside the change.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KOTTER'S 8-STEP PROCESS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proven path for organizational change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640080" y="608076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climate for change  (1–3)</a:t>
            </a:r>
            <a:r>
              <a:rPr lang="en-US" sz="1200" b="1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Engage &amp; enable the organization  (4–6)      Implement &amp; sustain  (7–8)</a:t>
            </a:r>
            <a:endParaRPr lang="en-US" sz="1200" b="1" dirty="0"/>
          </a:p>
        </p:txBody>
      </p:sp>
      <p:sp>
        <p:nvSpPr>
          <p:cNvPr id="29" name="Text 27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grpSp>
        <p:nvGrpSpPr>
          <p:cNvPr id="31" name="Animation Group - Kotter Step 1"/>
          <p:cNvGrpSpPr/>
          <p:nvPr/>
        </p:nvGrpSpPr>
        <p:grpSpPr>
          <a:xfrm>
            <a:off x="640080" y="1783080"/>
            <a:ext cx="2522144" cy="1783080"/>
            <a:chOff x="640080" y="1783080"/>
            <a:chExt cx="2522144" cy="1783080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5" name="Text 3"/>
            <p:cNvSpPr/>
            <p:nvPr/>
          </p:nvSpPr>
          <p:spPr>
            <a:xfrm>
              <a:off x="841248" y="19476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</a:t>
              </a:r>
              <a:endParaRPr lang="en-US" sz="34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841248" y="26517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Create a sense of urgency</a:t>
              </a:r>
              <a:endParaRPr lang="en-US" sz="1350" dirty="0"/>
            </a:p>
          </p:txBody>
        </p:sp>
      </p:grpSp>
      <p:grpSp>
        <p:nvGrpSpPr>
          <p:cNvPr id="32" name="Animation Group - Kotter Step 2"/>
          <p:cNvGrpSpPr/>
          <p:nvPr/>
        </p:nvGrpSpPr>
        <p:grpSpPr>
          <a:xfrm>
            <a:off x="3436544" y="1783080"/>
            <a:ext cx="2522144" cy="1783080"/>
            <a:chOff x="3436544" y="1783080"/>
            <a:chExt cx="2522144" cy="1783080"/>
          </a:xfrm>
        </p:grpSpPr>
        <p:sp>
          <p:nvSpPr>
            <p:cNvPr id="7" name="Shape 5"/>
            <p:cNvSpPr/>
            <p:nvPr/>
          </p:nvSpPr>
          <p:spPr>
            <a:xfrm>
              <a:off x="3436544" y="17830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8" name="Text 6"/>
            <p:cNvSpPr/>
            <p:nvPr/>
          </p:nvSpPr>
          <p:spPr>
            <a:xfrm>
              <a:off x="3637712" y="19476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2</a:t>
              </a:r>
              <a:endParaRPr lang="en-US" sz="34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3637712" y="26517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Build a guiding coalition</a:t>
              </a:r>
              <a:endParaRPr lang="en-US" sz="1350" dirty="0"/>
            </a:p>
          </p:txBody>
        </p:sp>
      </p:grpSp>
      <p:grpSp>
        <p:nvGrpSpPr>
          <p:cNvPr id="33" name="Animation Group - Kotter Step 3"/>
          <p:cNvGrpSpPr/>
          <p:nvPr/>
        </p:nvGrpSpPr>
        <p:grpSpPr>
          <a:xfrm>
            <a:off x="6233008" y="1783080"/>
            <a:ext cx="2522144" cy="1783080"/>
            <a:chOff x="6233008" y="1783080"/>
            <a:chExt cx="2522144" cy="1783080"/>
          </a:xfrm>
        </p:grpSpPr>
        <p:sp>
          <p:nvSpPr>
            <p:cNvPr id="10" name="Shape 8"/>
            <p:cNvSpPr/>
            <p:nvPr/>
          </p:nvSpPr>
          <p:spPr>
            <a:xfrm>
              <a:off x="6233008" y="17830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1" name="Text 9"/>
            <p:cNvSpPr/>
            <p:nvPr/>
          </p:nvSpPr>
          <p:spPr>
            <a:xfrm>
              <a:off x="6434176" y="19476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</a:t>
              </a:r>
              <a:endParaRPr lang="en-US" sz="34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434176" y="26517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Form a strategic vision</a:t>
              </a:r>
              <a:endParaRPr lang="en-US" sz="1350" dirty="0"/>
            </a:p>
          </p:txBody>
        </p:sp>
      </p:grpSp>
      <p:grpSp>
        <p:nvGrpSpPr>
          <p:cNvPr id="34" name="Animation Group - Kotter Step 4"/>
          <p:cNvGrpSpPr/>
          <p:nvPr/>
        </p:nvGrpSpPr>
        <p:grpSpPr>
          <a:xfrm>
            <a:off x="9029471" y="1783080"/>
            <a:ext cx="2522144" cy="1783080"/>
            <a:chOff x="9029471" y="1783080"/>
            <a:chExt cx="2522144" cy="1783080"/>
          </a:xfrm>
        </p:grpSpPr>
        <p:sp>
          <p:nvSpPr>
            <p:cNvPr id="13" name="Shape 11"/>
            <p:cNvSpPr/>
            <p:nvPr/>
          </p:nvSpPr>
          <p:spPr>
            <a:xfrm>
              <a:off x="9029471" y="17830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4" name="Text 12"/>
            <p:cNvSpPr/>
            <p:nvPr/>
          </p:nvSpPr>
          <p:spPr>
            <a:xfrm>
              <a:off x="9230639" y="19476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4</a:t>
              </a:r>
              <a:endParaRPr lang="en-US" sz="3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230639" y="26517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Enlist a volunteer army</a:t>
              </a:r>
              <a:endParaRPr lang="en-US" sz="1350" dirty="0"/>
            </a:p>
          </p:txBody>
        </p:sp>
      </p:grpSp>
      <p:grpSp>
        <p:nvGrpSpPr>
          <p:cNvPr id="35" name="Animation Group - Kotter Step 5"/>
          <p:cNvGrpSpPr/>
          <p:nvPr/>
        </p:nvGrpSpPr>
        <p:grpSpPr>
          <a:xfrm>
            <a:off x="640080" y="3840480"/>
            <a:ext cx="2522144" cy="1783080"/>
            <a:chOff x="640080" y="3840480"/>
            <a:chExt cx="2522144" cy="1783080"/>
          </a:xfrm>
        </p:grpSpPr>
        <p:sp>
          <p:nvSpPr>
            <p:cNvPr id="16" name="Shape 14"/>
            <p:cNvSpPr/>
            <p:nvPr/>
          </p:nvSpPr>
          <p:spPr>
            <a:xfrm>
              <a:off x="640080" y="38404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7" name="Text 15"/>
            <p:cNvSpPr/>
            <p:nvPr/>
          </p:nvSpPr>
          <p:spPr>
            <a:xfrm>
              <a:off x="841248" y="40050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5</a:t>
              </a:r>
              <a:endParaRPr lang="en-US" sz="3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41248" y="47091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Enable action by removing barriers</a:t>
              </a:r>
              <a:endParaRPr lang="en-US" sz="1350" dirty="0"/>
            </a:p>
          </p:txBody>
        </p:sp>
      </p:grpSp>
      <p:grpSp>
        <p:nvGrpSpPr>
          <p:cNvPr id="36" name="Animation Group - Kotter Step 6"/>
          <p:cNvGrpSpPr/>
          <p:nvPr/>
        </p:nvGrpSpPr>
        <p:grpSpPr>
          <a:xfrm>
            <a:off x="3436544" y="3840480"/>
            <a:ext cx="2522144" cy="1783080"/>
            <a:chOff x="3436544" y="3840480"/>
            <a:chExt cx="2522144" cy="1783080"/>
          </a:xfrm>
        </p:grpSpPr>
        <p:sp>
          <p:nvSpPr>
            <p:cNvPr id="19" name="Shape 17"/>
            <p:cNvSpPr/>
            <p:nvPr/>
          </p:nvSpPr>
          <p:spPr>
            <a:xfrm>
              <a:off x="3436544" y="38404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20" name="Text 18"/>
            <p:cNvSpPr/>
            <p:nvPr/>
          </p:nvSpPr>
          <p:spPr>
            <a:xfrm>
              <a:off x="3637712" y="40050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6</a:t>
              </a:r>
              <a:endParaRPr lang="en-US" sz="34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3637712" y="47091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Generate short-term wins</a:t>
              </a:r>
              <a:endParaRPr lang="en-US" sz="1350" dirty="0"/>
            </a:p>
          </p:txBody>
        </p:sp>
      </p:grpSp>
      <p:grpSp>
        <p:nvGrpSpPr>
          <p:cNvPr id="37" name="Animation Group - Kotter Step 7"/>
          <p:cNvGrpSpPr/>
          <p:nvPr/>
        </p:nvGrpSpPr>
        <p:grpSpPr>
          <a:xfrm>
            <a:off x="6233008" y="3840480"/>
            <a:ext cx="2522144" cy="1783080"/>
            <a:chOff x="6233008" y="3840480"/>
            <a:chExt cx="2522144" cy="1783080"/>
          </a:xfrm>
        </p:grpSpPr>
        <p:sp>
          <p:nvSpPr>
            <p:cNvPr id="22" name="Shape 20"/>
            <p:cNvSpPr/>
            <p:nvPr/>
          </p:nvSpPr>
          <p:spPr>
            <a:xfrm>
              <a:off x="6233008" y="38404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23" name="Text 21"/>
            <p:cNvSpPr/>
            <p:nvPr/>
          </p:nvSpPr>
          <p:spPr>
            <a:xfrm>
              <a:off x="6434176" y="40050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7</a:t>
              </a:r>
              <a:endParaRPr lang="en-US" sz="34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434176" y="47091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Sustain acceleration</a:t>
              </a:r>
              <a:endParaRPr lang="en-US" sz="1350" dirty="0"/>
            </a:p>
          </p:txBody>
        </p:sp>
      </p:grpSp>
      <p:grpSp>
        <p:nvGrpSpPr>
          <p:cNvPr id="38" name="Animation Group - Kotter Step 8"/>
          <p:cNvGrpSpPr/>
          <p:nvPr/>
        </p:nvGrpSpPr>
        <p:grpSpPr>
          <a:xfrm>
            <a:off x="9029471" y="3840480"/>
            <a:ext cx="2522144" cy="1783080"/>
            <a:chOff x="9029471" y="3840480"/>
            <a:chExt cx="2522144" cy="1783080"/>
          </a:xfrm>
        </p:grpSpPr>
        <p:sp>
          <p:nvSpPr>
            <p:cNvPr id="25" name="Shape 23"/>
            <p:cNvSpPr/>
            <p:nvPr/>
          </p:nvSpPr>
          <p:spPr>
            <a:xfrm>
              <a:off x="9029471" y="3840480"/>
              <a:ext cx="2522144" cy="1783080"/>
            </a:xfrm>
            <a:prstGeom prst="roundRect">
              <a:avLst>
                <a:gd name="adj" fmla="val 4103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26" name="Text 24"/>
            <p:cNvSpPr/>
            <p:nvPr/>
          </p:nvSpPr>
          <p:spPr>
            <a:xfrm>
              <a:off x="9230639" y="4005072"/>
              <a:ext cx="82296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8</a:t>
              </a:r>
              <a:endParaRPr lang="en-US" sz="3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9230639" y="4709160"/>
              <a:ext cx="2119808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Anchor changes in the culture</a:t>
              </a:r>
              <a:endParaRPr lang="en-US" sz="13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KOTTER IN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phase asks of you as a leader</a:t>
            </a:r>
            <a:endParaRPr lang="en-US" sz="28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D0E225-1E46-6ED5-5213-68632DCCC366}"/>
              </a:ext>
            </a:extLst>
          </p:cNvPr>
          <p:cNvGrpSpPr/>
          <p:nvPr/>
        </p:nvGrpSpPr>
        <p:grpSpPr>
          <a:xfrm>
            <a:off x="640080" y="1783080"/>
            <a:ext cx="10911535" cy="1298448"/>
            <a:chOff x="640080" y="1783080"/>
            <a:chExt cx="10911535" cy="1298448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10911535" cy="1298448"/>
            </a:xfrm>
            <a:prstGeom prst="roundRect">
              <a:avLst>
                <a:gd name="adj" fmla="val 4930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3"/>
            <p:cNvSpPr/>
            <p:nvPr/>
          </p:nvSpPr>
          <p:spPr>
            <a:xfrm>
              <a:off x="960120" y="1965960"/>
              <a:ext cx="3200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Create the climate</a:t>
              </a:r>
              <a:endParaRPr lang="en-US" sz="18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960120" y="2459736"/>
              <a:ext cx="3200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Steps 1–3</a:t>
              </a:r>
              <a:endParaRPr lang="en-US" sz="13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4389120" y="1929384"/>
              <a:ext cx="6796735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Make the case for why change must happen now — and why standing still is the real risk.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Bring together a credible, cross-level coalition.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Translate strategy into a clear, repeatable vision.</a:t>
              </a:r>
              <a:endParaRPr lang="en-US" sz="125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D4F3F5-A657-98D6-9091-6C2013540D0E}"/>
              </a:ext>
            </a:extLst>
          </p:cNvPr>
          <p:cNvGrpSpPr/>
          <p:nvPr/>
        </p:nvGrpSpPr>
        <p:grpSpPr>
          <a:xfrm>
            <a:off x="640080" y="3246120"/>
            <a:ext cx="10911535" cy="1298448"/>
            <a:chOff x="640080" y="3246120"/>
            <a:chExt cx="10911535" cy="1298448"/>
          </a:xfrm>
        </p:grpSpPr>
        <p:sp>
          <p:nvSpPr>
            <p:cNvPr id="8" name="Shape 6"/>
            <p:cNvSpPr/>
            <p:nvPr/>
          </p:nvSpPr>
          <p:spPr>
            <a:xfrm>
              <a:off x="640080" y="3246120"/>
              <a:ext cx="10911535" cy="1298448"/>
            </a:xfrm>
            <a:prstGeom prst="roundRect">
              <a:avLst>
                <a:gd name="adj" fmla="val 4930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7"/>
            <p:cNvSpPr/>
            <p:nvPr/>
          </p:nvSpPr>
          <p:spPr>
            <a:xfrm>
              <a:off x="960120" y="3429000"/>
              <a:ext cx="3200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Engage the organization</a:t>
              </a:r>
              <a:endParaRPr lang="en-US" sz="18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960120" y="3922776"/>
              <a:ext cx="3200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Steps 4–6</a:t>
              </a:r>
              <a:endParaRPr lang="en-US" sz="13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4389120" y="3392424"/>
              <a:ext cx="6796735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Communicate the vision relentlessly and invite people in.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Remove the barriers, processes, and incentives that block action.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Engineer visible short-term wins to prove progress.</a:t>
              </a:r>
              <a:endParaRPr lang="en-US" sz="125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7C0E82-78D9-CECD-A8AB-2DB28D5C13A7}"/>
              </a:ext>
            </a:extLst>
          </p:cNvPr>
          <p:cNvGrpSpPr/>
          <p:nvPr/>
        </p:nvGrpSpPr>
        <p:grpSpPr>
          <a:xfrm>
            <a:off x="640080" y="4709160"/>
            <a:ext cx="10911535" cy="1298448"/>
            <a:chOff x="640080" y="4709160"/>
            <a:chExt cx="10911535" cy="1298448"/>
          </a:xfrm>
        </p:grpSpPr>
        <p:sp>
          <p:nvSpPr>
            <p:cNvPr id="12" name="Shape 10"/>
            <p:cNvSpPr/>
            <p:nvPr/>
          </p:nvSpPr>
          <p:spPr>
            <a:xfrm>
              <a:off x="640080" y="4709160"/>
              <a:ext cx="10911535" cy="1298448"/>
            </a:xfrm>
            <a:prstGeom prst="roundRect">
              <a:avLst>
                <a:gd name="adj" fmla="val 4930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11"/>
            <p:cNvSpPr/>
            <p:nvPr/>
          </p:nvSpPr>
          <p:spPr>
            <a:xfrm>
              <a:off x="960120" y="4892040"/>
              <a:ext cx="3200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Implement &amp; sustain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960120" y="5385816"/>
              <a:ext cx="3200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i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Steps 7–8</a:t>
              </a:r>
              <a:endParaRPr lang="en-US" sz="13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4389120" y="4855464"/>
              <a:ext cx="6796735" cy="10241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Press the advantage — don't declare victory too early.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Keep launching new initiatives off each win.</a:t>
              </a:r>
              <a:endParaRPr lang="en-US" sz="1250" dirty="0"/>
            </a:p>
            <a:p>
              <a:pPr marL="177800" indent="-177800">
                <a:lnSpc>
                  <a:spcPct val="100000"/>
                </a:lnSpc>
                <a:spcAft>
                  <a:spcPts val="5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Anchor the change in norms, hiring, and 'how we do things here.'</a:t>
              </a:r>
              <a:endParaRPr lang="en-US" sz="1250" dirty="0"/>
            </a:p>
          </p:txBody>
        </p:sp>
      </p:grpSp>
      <p:sp>
        <p:nvSpPr>
          <p:cNvPr id="16" name="Text 14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ADKAR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Organizations don't change — individuals do</a:t>
            </a:r>
            <a:endParaRPr lang="en-US" sz="2800" dirty="0"/>
          </a:p>
        </p:txBody>
      </p:sp>
      <p:sp>
        <p:nvSpPr>
          <p:cNvPr id="33" name="Text 27"/>
          <p:cNvSpPr/>
          <p:nvPr/>
        </p:nvSpPr>
        <p:spPr>
          <a:xfrm>
            <a:off x="640080" y="5212080"/>
            <a:ext cx="10911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Kotter guides the organization; ADKAR makes sure no individual gets left behind.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3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them together — a stalled change usually has people stuck at one specific letter.</a:t>
            </a:r>
            <a:endParaRPr lang="en-US" sz="1350" dirty="0"/>
          </a:p>
        </p:txBody>
      </p:sp>
      <p:sp>
        <p:nvSpPr>
          <p:cNvPr id="34" name="Text 28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35" name="Text 29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grpSp>
        <p:nvGrpSpPr>
          <p:cNvPr id="36" name="Animation Group - ADKAR Awareness"/>
          <p:cNvGrpSpPr/>
          <p:nvPr/>
        </p:nvGrpSpPr>
        <p:grpSpPr>
          <a:xfrm>
            <a:off x="640080" y="2103120"/>
            <a:ext cx="1977481" cy="2743200"/>
            <a:chOff x="640080" y="2103120"/>
            <a:chExt cx="1977481" cy="2743200"/>
          </a:xfrm>
        </p:grpSpPr>
        <p:sp>
          <p:nvSpPr>
            <p:cNvPr id="4" name="Shape 2"/>
            <p:cNvSpPr/>
            <p:nvPr/>
          </p:nvSpPr>
          <p:spPr>
            <a:xfrm>
              <a:off x="640080" y="2103120"/>
              <a:ext cx="1977481" cy="2743200"/>
            </a:xfrm>
            <a:prstGeom prst="roundRect">
              <a:avLst>
                <a:gd name="adj" fmla="val 3699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1125901" y="2377440"/>
              <a:ext cx="1005840" cy="100584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 4"/>
            <p:cNvSpPr/>
            <p:nvPr/>
          </p:nvSpPr>
          <p:spPr>
            <a:xfrm>
              <a:off x="1125901" y="2377440"/>
              <a:ext cx="10058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</a:t>
              </a:r>
              <a:endParaRPr lang="en-US" sz="38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731520" y="3520440"/>
              <a:ext cx="179460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Awareness</a:t>
              </a: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31520" y="3977640"/>
              <a:ext cx="1794601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of the need for change</a:t>
              </a:r>
              <a:endParaRPr lang="en-US" sz="1150" dirty="0"/>
            </a:p>
          </p:txBody>
        </p:sp>
      </p:grpSp>
      <p:grpSp>
        <p:nvGrpSpPr>
          <p:cNvPr id="37" name="Animation Group - ADKAR Desire"/>
          <p:cNvGrpSpPr/>
          <p:nvPr/>
        </p:nvGrpSpPr>
        <p:grpSpPr>
          <a:xfrm>
            <a:off x="2873593" y="2103120"/>
            <a:ext cx="1977481" cy="2743200"/>
            <a:chOff x="2873593" y="2103120"/>
            <a:chExt cx="1977481" cy="2743200"/>
          </a:xfrm>
        </p:grpSpPr>
        <p:sp>
          <p:nvSpPr>
            <p:cNvPr id="10" name="Shape 7"/>
            <p:cNvSpPr/>
            <p:nvPr/>
          </p:nvSpPr>
          <p:spPr>
            <a:xfrm>
              <a:off x="2873593" y="2103120"/>
              <a:ext cx="1977481" cy="2743200"/>
            </a:xfrm>
            <a:prstGeom prst="roundRect">
              <a:avLst>
                <a:gd name="adj" fmla="val 3699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Shape 8"/>
            <p:cNvSpPr/>
            <p:nvPr/>
          </p:nvSpPr>
          <p:spPr>
            <a:xfrm>
              <a:off x="3359414" y="2377440"/>
              <a:ext cx="1005840" cy="100584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9"/>
            <p:cNvSpPr/>
            <p:nvPr/>
          </p:nvSpPr>
          <p:spPr>
            <a:xfrm>
              <a:off x="3359414" y="2377440"/>
              <a:ext cx="10058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</a:t>
              </a:r>
              <a:endParaRPr lang="en-US" sz="3800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2965033" y="3520440"/>
              <a:ext cx="179460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Desire</a:t>
              </a:r>
              <a:endParaRPr lang="en-US" sz="16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2965033" y="3977640"/>
              <a:ext cx="1794601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to support and participate</a:t>
              </a:r>
              <a:endParaRPr lang="en-US" sz="1150" dirty="0"/>
            </a:p>
          </p:txBody>
        </p:sp>
      </p:grpSp>
      <p:grpSp>
        <p:nvGrpSpPr>
          <p:cNvPr id="38" name="Animation Group - ADKAR Knowledge"/>
          <p:cNvGrpSpPr/>
          <p:nvPr/>
        </p:nvGrpSpPr>
        <p:grpSpPr>
          <a:xfrm>
            <a:off x="5107107" y="2103120"/>
            <a:ext cx="1977481" cy="2743200"/>
            <a:chOff x="5107107" y="2103120"/>
            <a:chExt cx="1977481" cy="2743200"/>
          </a:xfrm>
        </p:grpSpPr>
        <p:sp>
          <p:nvSpPr>
            <p:cNvPr id="16" name="Shape 12"/>
            <p:cNvSpPr/>
            <p:nvPr/>
          </p:nvSpPr>
          <p:spPr>
            <a:xfrm>
              <a:off x="5107107" y="2103120"/>
              <a:ext cx="1977481" cy="2743200"/>
            </a:xfrm>
            <a:prstGeom prst="roundRect">
              <a:avLst>
                <a:gd name="adj" fmla="val 3699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13"/>
            <p:cNvSpPr/>
            <p:nvPr/>
          </p:nvSpPr>
          <p:spPr>
            <a:xfrm>
              <a:off x="5592928" y="2377440"/>
              <a:ext cx="1005840" cy="100584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4"/>
            <p:cNvSpPr/>
            <p:nvPr/>
          </p:nvSpPr>
          <p:spPr>
            <a:xfrm>
              <a:off x="5592928" y="2377440"/>
              <a:ext cx="10058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K</a:t>
              </a:r>
              <a:endParaRPr lang="en-US" sz="3800" dirty="0"/>
            </a:p>
          </p:txBody>
        </p:sp>
        <p:sp>
          <p:nvSpPr>
            <p:cNvPr id="19" name="Text 15"/>
            <p:cNvSpPr/>
            <p:nvPr/>
          </p:nvSpPr>
          <p:spPr>
            <a:xfrm>
              <a:off x="5198547" y="3520440"/>
              <a:ext cx="179460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Knowledge</a:t>
              </a:r>
              <a:endParaRPr lang="en-US" sz="1600" dirty="0"/>
            </a:p>
          </p:txBody>
        </p:sp>
        <p:sp>
          <p:nvSpPr>
            <p:cNvPr id="20" name="Text 16"/>
            <p:cNvSpPr/>
            <p:nvPr/>
          </p:nvSpPr>
          <p:spPr>
            <a:xfrm>
              <a:off x="5198547" y="3977640"/>
              <a:ext cx="1794601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of how to change</a:t>
              </a:r>
              <a:endParaRPr lang="en-US" sz="1150" dirty="0"/>
            </a:p>
          </p:txBody>
        </p:sp>
      </p:grpSp>
      <p:grpSp>
        <p:nvGrpSpPr>
          <p:cNvPr id="39" name="Animation Group - ADKAR Ability"/>
          <p:cNvGrpSpPr/>
          <p:nvPr/>
        </p:nvGrpSpPr>
        <p:grpSpPr>
          <a:xfrm>
            <a:off x="7340620" y="2103120"/>
            <a:ext cx="1977481" cy="2743200"/>
            <a:chOff x="7340620" y="2103120"/>
            <a:chExt cx="1977481" cy="2743200"/>
          </a:xfrm>
        </p:grpSpPr>
        <p:sp>
          <p:nvSpPr>
            <p:cNvPr id="22" name="Shape 17"/>
            <p:cNvSpPr/>
            <p:nvPr/>
          </p:nvSpPr>
          <p:spPr>
            <a:xfrm>
              <a:off x="7340620" y="2103120"/>
              <a:ext cx="1977481" cy="2743200"/>
            </a:xfrm>
            <a:prstGeom prst="roundRect">
              <a:avLst>
                <a:gd name="adj" fmla="val 3699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Shape 18"/>
            <p:cNvSpPr/>
            <p:nvPr/>
          </p:nvSpPr>
          <p:spPr>
            <a:xfrm>
              <a:off x="7826441" y="2377440"/>
              <a:ext cx="1005840" cy="100584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19"/>
            <p:cNvSpPr/>
            <p:nvPr/>
          </p:nvSpPr>
          <p:spPr>
            <a:xfrm>
              <a:off x="7826441" y="2377440"/>
              <a:ext cx="10058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</a:t>
              </a:r>
              <a:endParaRPr lang="en-US" sz="3800" dirty="0"/>
            </a:p>
          </p:txBody>
        </p:sp>
        <p:sp>
          <p:nvSpPr>
            <p:cNvPr id="25" name="Text 20"/>
            <p:cNvSpPr/>
            <p:nvPr/>
          </p:nvSpPr>
          <p:spPr>
            <a:xfrm>
              <a:off x="7432060" y="3520440"/>
              <a:ext cx="179460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Ability</a:t>
              </a:r>
              <a:endParaRPr lang="en-US" sz="1600" dirty="0"/>
            </a:p>
          </p:txBody>
        </p:sp>
        <p:sp>
          <p:nvSpPr>
            <p:cNvPr id="26" name="Text 21"/>
            <p:cNvSpPr/>
            <p:nvPr/>
          </p:nvSpPr>
          <p:spPr>
            <a:xfrm>
              <a:off x="7432060" y="3977640"/>
              <a:ext cx="1794601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to apply new skills</a:t>
              </a:r>
              <a:endParaRPr lang="en-US" sz="1150" dirty="0"/>
            </a:p>
          </p:txBody>
        </p:sp>
      </p:grpSp>
      <p:grpSp>
        <p:nvGrpSpPr>
          <p:cNvPr id="40" name="Animation Group - ADKAR Reinforcement"/>
          <p:cNvGrpSpPr/>
          <p:nvPr/>
        </p:nvGrpSpPr>
        <p:grpSpPr>
          <a:xfrm>
            <a:off x="9574134" y="2103120"/>
            <a:ext cx="1977481" cy="2743200"/>
            <a:chOff x="9574134" y="2103120"/>
            <a:chExt cx="1977481" cy="2743200"/>
          </a:xfrm>
        </p:grpSpPr>
        <p:sp>
          <p:nvSpPr>
            <p:cNvPr id="28" name="Shape 22"/>
            <p:cNvSpPr/>
            <p:nvPr/>
          </p:nvSpPr>
          <p:spPr>
            <a:xfrm>
              <a:off x="9574134" y="2103120"/>
              <a:ext cx="1977481" cy="2743200"/>
            </a:xfrm>
            <a:prstGeom prst="roundRect">
              <a:avLst>
                <a:gd name="adj" fmla="val 3699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Shape 23"/>
            <p:cNvSpPr/>
            <p:nvPr/>
          </p:nvSpPr>
          <p:spPr>
            <a:xfrm>
              <a:off x="10059954" y="2377440"/>
              <a:ext cx="1005840" cy="100584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 24"/>
            <p:cNvSpPr/>
            <p:nvPr/>
          </p:nvSpPr>
          <p:spPr>
            <a:xfrm>
              <a:off x="10059954" y="2377440"/>
              <a:ext cx="10058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R</a:t>
              </a:r>
              <a:endParaRPr lang="en-US" sz="3800" dirty="0"/>
            </a:p>
          </p:txBody>
        </p:sp>
        <p:sp>
          <p:nvSpPr>
            <p:cNvPr id="31" name="Text 25"/>
            <p:cNvSpPr/>
            <p:nvPr/>
          </p:nvSpPr>
          <p:spPr>
            <a:xfrm>
              <a:off x="9665574" y="3520440"/>
              <a:ext cx="179460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Reinforcement</a:t>
              </a:r>
              <a:endParaRPr lang="en-US" sz="1600" dirty="0"/>
            </a:p>
          </p:txBody>
        </p:sp>
        <p:sp>
          <p:nvSpPr>
            <p:cNvPr id="32" name="Text 26"/>
            <p:cNvSpPr/>
            <p:nvPr/>
          </p:nvSpPr>
          <p:spPr>
            <a:xfrm>
              <a:off x="9665574" y="3977640"/>
              <a:ext cx="1794601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3000"/>
                </a:lnSpc>
                <a:buNone/>
              </a:pPr>
              <a:r>
                <a:rPr lang="en-US" sz="1150" dirty="0">
                  <a:solidFill>
                    <a:srgbClr val="70769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to make it stick</a:t>
              </a:r>
              <a:endParaRPr lang="en-US" sz="11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931920"/>
            <a:ext cx="4572000" cy="4572000"/>
          </a:xfrm>
          <a:prstGeom prst="ellipse">
            <a:avLst/>
          </a:prstGeom>
          <a:solidFill>
            <a:srgbClr val="3D4A7A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137160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E2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3000" dirty="0"/>
          </a:p>
        </p:txBody>
      </p:sp>
      <p:sp>
        <p:nvSpPr>
          <p:cNvPr id="4" name="Shape 2"/>
          <p:cNvSpPr/>
          <p:nvPr/>
        </p:nvSpPr>
        <p:spPr>
          <a:xfrm>
            <a:off x="9357055" y="2011680"/>
            <a:ext cx="1371600" cy="1371600"/>
          </a:xfrm>
          <a:prstGeom prst="ellipse">
            <a:avLst/>
          </a:prstGeom>
          <a:solidFill>
            <a:srgbClr val="3D4A7A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383" y="2350008"/>
            <a:ext cx="713232" cy="713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29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Leading People Through It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2976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Frameworks set direction. How you communicate and respond to resistance decides the outcome.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COMMUNICATING CHANGE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 say it matters as much as what you decide</a:t>
            </a:r>
            <a:endParaRPr lang="en-US" sz="2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5AE196-CEEF-3DFA-1DF4-4835BF10C487}"/>
              </a:ext>
            </a:extLst>
          </p:cNvPr>
          <p:cNvGrpSpPr/>
          <p:nvPr/>
        </p:nvGrpSpPr>
        <p:grpSpPr>
          <a:xfrm>
            <a:off x="640080" y="1783080"/>
            <a:ext cx="5227168" cy="3977640"/>
            <a:chOff x="640080" y="1783080"/>
            <a:chExt cx="5227168" cy="3977640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5227168" cy="3977640"/>
            </a:xfrm>
            <a:prstGeom prst="roundRect">
              <a:avLst>
                <a:gd name="adj" fmla="val 1839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3"/>
            <p:cNvSpPr/>
            <p:nvPr/>
          </p:nvSpPr>
          <p:spPr>
            <a:xfrm>
              <a:off x="1005840" y="2011680"/>
              <a:ext cx="44956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E21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DO</a:t>
              </a:r>
              <a:endParaRPr lang="en-US" sz="20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005840" y="2606040"/>
              <a:ext cx="4541368" cy="2926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Lead with the why before the what.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Repeat the core message 7+ times, in different ways.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Name what's hard honestly — don't spin it.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Make space for questions and emotion.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Tell people what won't change, too.</a:t>
              </a:r>
              <a:endParaRPr lang="en-US" sz="145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774C2F-8690-3F9F-74A0-BA12A1E7DF64}"/>
              </a:ext>
            </a:extLst>
          </p:cNvPr>
          <p:cNvGrpSpPr/>
          <p:nvPr/>
        </p:nvGrpSpPr>
        <p:grpSpPr>
          <a:xfrm>
            <a:off x="6324448" y="1783080"/>
            <a:ext cx="5227168" cy="3977640"/>
            <a:chOff x="6324448" y="1783080"/>
            <a:chExt cx="5227168" cy="3977640"/>
          </a:xfrm>
        </p:grpSpPr>
        <p:sp>
          <p:nvSpPr>
            <p:cNvPr id="7" name="Shape 5"/>
            <p:cNvSpPr/>
            <p:nvPr/>
          </p:nvSpPr>
          <p:spPr>
            <a:xfrm>
              <a:off x="6324448" y="1783080"/>
              <a:ext cx="5227168" cy="3977640"/>
            </a:xfrm>
            <a:prstGeom prst="roundRect">
              <a:avLst>
                <a:gd name="adj" fmla="val 1839"/>
              </a:avLst>
            </a:prstGeom>
            <a:solidFill>
              <a:srgbClr val="FBEFD6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6"/>
            <p:cNvSpPr/>
            <p:nvPr/>
          </p:nvSpPr>
          <p:spPr>
            <a:xfrm>
              <a:off x="6690208" y="2011680"/>
              <a:ext cx="449564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E2A23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AVOID</a:t>
              </a:r>
              <a:endParaRPr lang="en-US" sz="20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6690208" y="2606040"/>
              <a:ext cx="4541368" cy="2926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Announce once and assume it landed.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Hide behind email and all-staff decks.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Over-promise certainty you don't have.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Dismiss concerns as 'resistance.'</a:t>
              </a:r>
              <a:endParaRPr lang="en-US" sz="1450" dirty="0"/>
            </a:p>
            <a:p>
              <a:pPr marL="203200" indent="-2032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Go quiet during the messy middle.</a:t>
              </a:r>
              <a:endParaRPr lang="en-US" sz="1450" dirty="0"/>
            </a:p>
          </p:txBody>
        </p:sp>
      </p:grpSp>
      <p:sp>
        <p:nvSpPr>
          <p:cNvPr id="10" name="Text 8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RESISTANCE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Resistance is data — not defiance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3D4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Underneath most 'resistance' is an unmet need. Diagnose it before you respond.</a:t>
            </a:r>
            <a:endParaRPr lang="en-US" sz="15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103120"/>
          <a:ext cx="11000232" cy="3310128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6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hear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often means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Leader response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“We've always done it this way.”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Fear of losing competence or identity.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 new skills to existing strengths.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“We tried this before.”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Scar tissue from past failed change.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the history; show what's different now.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“I don't have time for this.”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Overload and unclear priorities.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 something; clarify what matters most.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“Why wasn't I asked?”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Loss of control and voice.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Involve them in shaping the 'how.'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114800"/>
            <a:ext cx="4023360" cy="4023360"/>
          </a:xfrm>
          <a:prstGeom prst="ellipse">
            <a:avLst/>
          </a:prstGeom>
          <a:solidFill>
            <a:srgbClr val="3D4A7A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" y="685800"/>
            <a:ext cx="1051560" cy="1051560"/>
          </a:xfrm>
          <a:prstGeom prst="ellipse">
            <a:avLst/>
          </a:prstGeom>
          <a:solidFill>
            <a:srgbClr val="E2A23B"/>
          </a:solidFill>
          <a:ln/>
          <a:effectLst>
            <a:outerShdw blurRad="88900" dist="38100" dir="5400000" algn="bl" rotWithShape="0">
              <a:srgbClr val="1E2147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4400" y="978408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202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  ·  15 MINUTES  ·  PAIRS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920240" y="107899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resistance conversation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40080" y="210312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up. One person plays a team member voicing a real objection to a change; the other leads the conversation. Then switch.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100584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3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first — reflect back the concern before responding.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3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the unmet need behind the objection.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3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using one move from the resistance table.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13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Debrief: what shifted when the person felt heard?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LEADER'S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behaviors that carry a team through change</a:t>
            </a:r>
            <a:endParaRPr lang="en-US" sz="2800" dirty="0"/>
          </a:p>
        </p:txBody>
      </p:sp>
      <p:sp>
        <p:nvSpPr>
          <p:cNvPr id="29" name="Text 22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grpSp>
        <p:nvGrpSpPr>
          <p:cNvPr id="31" name="Animation Group - Leader Behavior Model it"/>
          <p:cNvGrpSpPr/>
          <p:nvPr/>
        </p:nvGrpSpPr>
        <p:grpSpPr>
          <a:xfrm>
            <a:off x="640080" y="1783080"/>
            <a:ext cx="10911535" cy="786384"/>
            <a:chOff x="640080" y="1783080"/>
            <a:chExt cx="10911535" cy="786384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10911535" cy="786384"/>
            </a:xfrm>
            <a:prstGeom prst="roundRect">
              <a:avLst>
                <a:gd name="adj" fmla="val 6977"/>
              </a:avLst>
            </a:prstGeom>
            <a:solidFill>
              <a:srgbClr val="FFFFFF"/>
            </a:solidFill>
            <a:ln w="12700">
              <a:solidFill>
                <a:srgbClr val="E6E9F2"/>
              </a:solidFill>
              <a:prstDash val="solid"/>
            </a:ln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5" name="Shape 3"/>
            <p:cNvSpPr/>
            <p:nvPr/>
          </p:nvSpPr>
          <p:spPr>
            <a:xfrm>
              <a:off x="868680" y="1929384"/>
              <a:ext cx="502920" cy="50292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/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978408" y="2039112"/>
              <a:ext cx="283464" cy="283464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1645920" y="1783080"/>
              <a:ext cx="3108960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Model it</a:t>
              </a:r>
              <a:endParaRPr lang="en-US" sz="165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4754880" y="1783080"/>
              <a:ext cx="6522415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Visibly live the change first. People watch what you do, not what you announce.</a:t>
              </a:r>
              <a:endParaRPr lang="en-US" sz="1300" dirty="0"/>
            </a:p>
          </p:txBody>
        </p:sp>
      </p:grpSp>
      <p:grpSp>
        <p:nvGrpSpPr>
          <p:cNvPr id="32" name="Animation Group - Leader Behavior Communicate relentlessly"/>
          <p:cNvGrpSpPr/>
          <p:nvPr/>
        </p:nvGrpSpPr>
        <p:grpSpPr>
          <a:xfrm>
            <a:off x="640080" y="2679192"/>
            <a:ext cx="10911535" cy="786384"/>
            <a:chOff x="640080" y="2679192"/>
            <a:chExt cx="10911535" cy="786384"/>
          </a:xfrm>
        </p:grpSpPr>
        <p:sp>
          <p:nvSpPr>
            <p:cNvPr id="9" name="Shape 6"/>
            <p:cNvSpPr/>
            <p:nvPr/>
          </p:nvSpPr>
          <p:spPr>
            <a:xfrm>
              <a:off x="640080" y="2679192"/>
              <a:ext cx="10911535" cy="786384"/>
            </a:xfrm>
            <a:prstGeom prst="roundRect">
              <a:avLst>
                <a:gd name="adj" fmla="val 697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0" name="Shape 7"/>
            <p:cNvSpPr/>
            <p:nvPr/>
          </p:nvSpPr>
          <p:spPr>
            <a:xfrm>
              <a:off x="868680" y="2825496"/>
              <a:ext cx="502920" cy="50292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/>
            </a:p>
          </p:txBody>
        </p:sp>
        <p:pic>
          <p:nvPicPr>
            <p:cNvPr id="11" name="Image 1" descr="preencoded.png"/>
            <p:cNvPicPr>
              <a:picLocks noChangeAspect="1"/>
            </p:cNvPicPr>
            <p:nvPr/>
          </p:nvPicPr>
          <p:blipFill>
            <a:blip r:embed="rId4">
              <a:lum bright="70000" contrast="-70000"/>
            </a:blip>
            <a:stretch>
              <a:fillRect/>
            </a:stretch>
          </p:blipFill>
          <p:spPr>
            <a:xfrm>
              <a:off x="978408" y="2935224"/>
              <a:ext cx="283464" cy="283464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1645920" y="2679192"/>
              <a:ext cx="3108960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Communicate relentlessly</a:t>
              </a:r>
              <a:endParaRPr lang="en-US" sz="165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4754880" y="2679192"/>
              <a:ext cx="6522415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Say it more than feels necessary, through more channels than feel necessary.</a:t>
              </a:r>
              <a:endParaRPr lang="en-US" sz="1300" dirty="0"/>
            </a:p>
          </p:txBody>
        </p:sp>
      </p:grpSp>
      <p:grpSp>
        <p:nvGrpSpPr>
          <p:cNvPr id="33" name="Animation Group - Leader Behavior Listen and adjust"/>
          <p:cNvGrpSpPr/>
          <p:nvPr/>
        </p:nvGrpSpPr>
        <p:grpSpPr>
          <a:xfrm>
            <a:off x="640080" y="3575304"/>
            <a:ext cx="10911535" cy="786384"/>
            <a:chOff x="640080" y="3575304"/>
            <a:chExt cx="10911535" cy="786384"/>
          </a:xfrm>
        </p:grpSpPr>
        <p:sp>
          <p:nvSpPr>
            <p:cNvPr id="14" name="Shape 10"/>
            <p:cNvSpPr/>
            <p:nvPr/>
          </p:nvSpPr>
          <p:spPr>
            <a:xfrm>
              <a:off x="640080" y="3575304"/>
              <a:ext cx="10911535" cy="786384"/>
            </a:xfrm>
            <a:prstGeom prst="roundRect">
              <a:avLst>
                <a:gd name="adj" fmla="val 6977"/>
              </a:avLst>
            </a:prstGeom>
            <a:solidFill>
              <a:srgbClr val="FFFFFF"/>
            </a:solidFill>
            <a:ln w="12700">
              <a:solidFill>
                <a:srgbClr val="E6E9F2"/>
              </a:solidFill>
              <a:prstDash val="solid"/>
            </a:ln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5" name="Shape 11"/>
            <p:cNvSpPr/>
            <p:nvPr/>
          </p:nvSpPr>
          <p:spPr>
            <a:xfrm>
              <a:off x="868680" y="3721608"/>
              <a:ext cx="502920" cy="50292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/>
            </a:p>
          </p:txBody>
        </p:sp>
        <p:pic>
          <p:nvPicPr>
            <p:cNvPr id="16" name="Image 2" descr="preencoded.png"/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8408" y="3831336"/>
              <a:ext cx="283464" cy="283464"/>
            </a:xfrm>
            <a:prstGeom prst="rect">
              <a:avLst/>
            </a:prstGeom>
          </p:spPr>
        </p:pic>
        <p:sp>
          <p:nvSpPr>
            <p:cNvPr id="17" name="Text 12"/>
            <p:cNvSpPr/>
            <p:nvPr/>
          </p:nvSpPr>
          <p:spPr>
            <a:xfrm>
              <a:off x="1645920" y="3575304"/>
              <a:ext cx="3108960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Listen and adjust</a:t>
              </a:r>
              <a:endParaRPr lang="en-US" sz="1650" dirty="0"/>
            </a:p>
          </p:txBody>
        </p:sp>
        <p:sp>
          <p:nvSpPr>
            <p:cNvPr id="18" name="Text 13"/>
            <p:cNvSpPr/>
            <p:nvPr/>
          </p:nvSpPr>
          <p:spPr>
            <a:xfrm>
              <a:off x="4754880" y="3575304"/>
              <a:ext cx="6522415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Treat feedback as a steering signal, not a threat to the plan.</a:t>
              </a:r>
              <a:endParaRPr lang="en-US" sz="1300" dirty="0"/>
            </a:p>
          </p:txBody>
        </p:sp>
      </p:grpSp>
      <p:grpSp>
        <p:nvGrpSpPr>
          <p:cNvPr id="34" name="Animation Group - Leader Behavior Celebrate progress"/>
          <p:cNvGrpSpPr/>
          <p:nvPr/>
        </p:nvGrpSpPr>
        <p:grpSpPr>
          <a:xfrm>
            <a:off x="640080" y="4471416"/>
            <a:ext cx="10911535" cy="786384"/>
            <a:chOff x="640080" y="4471416"/>
            <a:chExt cx="10911535" cy="786384"/>
          </a:xfrm>
        </p:grpSpPr>
        <p:sp>
          <p:nvSpPr>
            <p:cNvPr id="19" name="Shape 14"/>
            <p:cNvSpPr/>
            <p:nvPr/>
          </p:nvSpPr>
          <p:spPr>
            <a:xfrm>
              <a:off x="640080" y="4471416"/>
              <a:ext cx="10911535" cy="786384"/>
            </a:xfrm>
            <a:prstGeom prst="roundRect">
              <a:avLst>
                <a:gd name="adj" fmla="val 6977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20" name="Shape 15"/>
            <p:cNvSpPr/>
            <p:nvPr/>
          </p:nvSpPr>
          <p:spPr>
            <a:xfrm>
              <a:off x="868680" y="4617720"/>
              <a:ext cx="502920" cy="50292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/>
            </a:p>
          </p:txBody>
        </p:sp>
        <p:pic>
          <p:nvPicPr>
            <p:cNvPr id="21" name="Image 3" descr="preencoded.png"/>
            <p:cNvPicPr>
              <a:picLocks noChangeAspect="1"/>
            </p:cNvPicPr>
            <p:nvPr/>
          </p:nvPicPr>
          <p:blipFill>
            <a:blip r:embed="rId6">
              <a:lum bright="70000" contrast="-70000"/>
            </a:blip>
            <a:stretch>
              <a:fillRect/>
            </a:stretch>
          </p:blipFill>
          <p:spPr>
            <a:xfrm>
              <a:off x="978408" y="4727448"/>
              <a:ext cx="283464" cy="283464"/>
            </a:xfrm>
            <a:prstGeom prst="rect">
              <a:avLst/>
            </a:prstGeom>
          </p:spPr>
        </p:pic>
        <p:sp>
          <p:nvSpPr>
            <p:cNvPr id="22" name="Text 16"/>
            <p:cNvSpPr/>
            <p:nvPr/>
          </p:nvSpPr>
          <p:spPr>
            <a:xfrm>
              <a:off x="1645920" y="4471416"/>
              <a:ext cx="3108960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Celebrate progress</a:t>
              </a:r>
              <a:endParaRPr lang="en-US" sz="1650" dirty="0"/>
            </a:p>
          </p:txBody>
        </p:sp>
        <p:sp>
          <p:nvSpPr>
            <p:cNvPr id="23" name="Text 17"/>
            <p:cNvSpPr/>
            <p:nvPr/>
          </p:nvSpPr>
          <p:spPr>
            <a:xfrm>
              <a:off x="4754880" y="4471416"/>
              <a:ext cx="6522415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Make wins visible early and often to fuel momentum.</a:t>
              </a:r>
              <a:endParaRPr lang="en-US" sz="1300" dirty="0"/>
            </a:p>
          </p:txBody>
        </p:sp>
      </p:grpSp>
      <p:grpSp>
        <p:nvGrpSpPr>
          <p:cNvPr id="35" name="Animation Group - Leader Behavior Support the people"/>
          <p:cNvGrpSpPr/>
          <p:nvPr/>
        </p:nvGrpSpPr>
        <p:grpSpPr>
          <a:xfrm>
            <a:off x="640080" y="5367528"/>
            <a:ext cx="10911535" cy="786384"/>
            <a:chOff x="640080" y="5367528"/>
            <a:chExt cx="10911535" cy="786384"/>
          </a:xfrm>
        </p:grpSpPr>
        <p:sp>
          <p:nvSpPr>
            <p:cNvPr id="24" name="Shape 18"/>
            <p:cNvSpPr/>
            <p:nvPr/>
          </p:nvSpPr>
          <p:spPr>
            <a:xfrm>
              <a:off x="640080" y="5367528"/>
              <a:ext cx="10911535" cy="786384"/>
            </a:xfrm>
            <a:prstGeom prst="roundRect">
              <a:avLst>
                <a:gd name="adj" fmla="val 6977"/>
              </a:avLst>
            </a:prstGeom>
            <a:solidFill>
              <a:srgbClr val="FFFFFF"/>
            </a:solidFill>
            <a:ln w="12700">
              <a:solidFill>
                <a:srgbClr val="E6E9F2"/>
              </a:solidFill>
              <a:prstDash val="solid"/>
            </a:ln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25" name="Shape 19"/>
            <p:cNvSpPr/>
            <p:nvPr/>
          </p:nvSpPr>
          <p:spPr>
            <a:xfrm>
              <a:off x="868680" y="5513832"/>
              <a:ext cx="502920" cy="502920"/>
            </a:xfrm>
            <a:prstGeom prst="ellipse">
              <a:avLst/>
            </a:prstGeom>
            <a:solidFill>
              <a:srgbClr val="1E2147"/>
            </a:solidFill>
            <a:ln/>
          </p:spPr>
          <p:txBody>
            <a:bodyPr/>
            <a:lstStyle/>
            <a:p>
              <a:endParaRPr/>
            </a:p>
          </p:txBody>
        </p:sp>
        <p:pic>
          <p:nvPicPr>
            <p:cNvPr id="26" name="Image 4" descr="preencoded.png"/>
            <p:cNvPicPr>
              <a:picLocks noChangeAspect="1"/>
            </p:cNvPicPr>
            <p:nvPr/>
          </p:nvPicPr>
          <p:blipFill>
            <a:blip r:embed="rId7">
              <a:lum bright="70000" contrast="-70000"/>
            </a:blip>
            <a:stretch>
              <a:fillRect/>
            </a:stretch>
          </p:blipFill>
          <p:spPr>
            <a:xfrm>
              <a:off x="978408" y="5623560"/>
              <a:ext cx="283464" cy="283464"/>
            </a:xfrm>
            <a:prstGeom prst="rect">
              <a:avLst/>
            </a:prstGeom>
          </p:spPr>
        </p:pic>
        <p:sp>
          <p:nvSpPr>
            <p:cNvPr id="27" name="Text 20"/>
            <p:cNvSpPr/>
            <p:nvPr/>
          </p:nvSpPr>
          <p:spPr>
            <a:xfrm>
              <a:off x="1645920" y="5367528"/>
              <a:ext cx="3108960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50" b="1" dirty="0">
                  <a:solidFill>
                    <a:srgbClr val="1E21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Support the people</a:t>
              </a:r>
              <a:endParaRPr lang="en-US" sz="1650" dirty="0"/>
            </a:p>
          </p:txBody>
        </p:sp>
        <p:sp>
          <p:nvSpPr>
            <p:cNvPr id="28" name="Text 21"/>
            <p:cNvSpPr/>
            <p:nvPr/>
          </p:nvSpPr>
          <p:spPr>
            <a:xfrm>
              <a:off x="4754880" y="5367528"/>
              <a:ext cx="6522415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30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Protect bandwidth, coach individuals, and show you're in it with them.</a:t>
              </a:r>
              <a:endParaRPr lang="en-US" sz="13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 WORK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1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30 · 60 · 90 day change plan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40080" y="64373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02975" y="6437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grpSp>
        <p:nvGrpSpPr>
          <p:cNvPr id="21" name="Animation Group - Plan 30 days"/>
          <p:cNvGrpSpPr/>
          <p:nvPr/>
        </p:nvGrpSpPr>
        <p:grpSpPr>
          <a:xfrm>
            <a:off x="640080" y="1783080"/>
            <a:ext cx="3454298" cy="3977640"/>
            <a:chOff x="640080" y="1783080"/>
            <a:chExt cx="3454298" cy="3977640"/>
          </a:xfrm>
        </p:grpSpPr>
        <p:sp>
          <p:nvSpPr>
            <p:cNvPr id="4" name="Shape 2"/>
            <p:cNvSpPr/>
            <p:nvPr/>
          </p:nvSpPr>
          <p:spPr>
            <a:xfrm>
              <a:off x="640080" y="1783080"/>
              <a:ext cx="3454298" cy="397764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640080" y="1783080"/>
              <a:ext cx="3454298" cy="868680"/>
            </a:xfrm>
            <a:prstGeom prst="roundRect">
              <a:avLst>
                <a:gd name="adj" fmla="val 8421"/>
              </a:avLst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 4"/>
            <p:cNvSpPr/>
            <p:nvPr/>
          </p:nvSpPr>
          <p:spPr>
            <a:xfrm>
              <a:off x="914400" y="1874520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First 30 days</a:t>
              </a:r>
              <a:endParaRPr lang="en-US" sz="16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14400" y="2231136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Set the climate</a:t>
              </a:r>
              <a:endParaRPr lang="en-US" sz="13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932688" y="2880360"/>
              <a:ext cx="2905658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Articulate the why in one clear sentence.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Identify your guiding coalition.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Name the transition your team faces.</a:t>
              </a:r>
              <a:endParaRPr lang="en-US" sz="1350" dirty="0"/>
            </a:p>
          </p:txBody>
        </p:sp>
      </p:grpSp>
      <p:grpSp>
        <p:nvGrpSpPr>
          <p:cNvPr id="22" name="Animation Group - Plan 60 days"/>
          <p:cNvGrpSpPr/>
          <p:nvPr/>
        </p:nvGrpSpPr>
        <p:grpSpPr>
          <a:xfrm>
            <a:off x="4368698" y="1783080"/>
            <a:ext cx="3454298" cy="3977640"/>
            <a:chOff x="4368698" y="1783080"/>
            <a:chExt cx="3454298" cy="3977640"/>
          </a:xfrm>
        </p:grpSpPr>
        <p:sp>
          <p:nvSpPr>
            <p:cNvPr id="9" name="Shape 7"/>
            <p:cNvSpPr/>
            <p:nvPr/>
          </p:nvSpPr>
          <p:spPr>
            <a:xfrm>
              <a:off x="4368698" y="1783080"/>
              <a:ext cx="3454298" cy="397764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8"/>
            <p:cNvSpPr/>
            <p:nvPr/>
          </p:nvSpPr>
          <p:spPr>
            <a:xfrm>
              <a:off x="4368698" y="1783080"/>
              <a:ext cx="3454298" cy="868680"/>
            </a:xfrm>
            <a:prstGeom prst="roundRect">
              <a:avLst>
                <a:gd name="adj" fmla="val 8421"/>
              </a:avLst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4643018" y="1874520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By 60 days</a:t>
              </a:r>
              <a:endParaRPr lang="en-US" sz="16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4643018" y="2231136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Build momentum</a:t>
              </a:r>
              <a:endParaRPr lang="en-US" sz="13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4661306" y="2880360"/>
              <a:ext cx="2905658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Communicate the vision in 3 channels.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Remove one concrete barrier.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Engineer one visible early win.</a:t>
              </a:r>
              <a:endParaRPr lang="en-US" sz="1350" dirty="0"/>
            </a:p>
          </p:txBody>
        </p:sp>
      </p:grpSp>
      <p:grpSp>
        <p:nvGrpSpPr>
          <p:cNvPr id="23" name="Animation Group - Plan 90 days"/>
          <p:cNvGrpSpPr/>
          <p:nvPr/>
        </p:nvGrpSpPr>
        <p:grpSpPr>
          <a:xfrm>
            <a:off x="8097317" y="1783080"/>
            <a:ext cx="3454298" cy="3977640"/>
            <a:chOff x="8097317" y="1783080"/>
            <a:chExt cx="3454298" cy="3977640"/>
          </a:xfrm>
        </p:grpSpPr>
        <p:sp>
          <p:nvSpPr>
            <p:cNvPr id="14" name="Shape 12"/>
            <p:cNvSpPr/>
            <p:nvPr/>
          </p:nvSpPr>
          <p:spPr>
            <a:xfrm>
              <a:off x="8097317" y="1783080"/>
              <a:ext cx="3454298" cy="3977640"/>
            </a:xfrm>
            <a:prstGeom prst="roundRect">
              <a:avLst>
                <a:gd name="adj" fmla="val 2118"/>
              </a:avLst>
            </a:prstGeom>
            <a:solidFill>
              <a:srgbClr val="F1F3FA"/>
            </a:solidFill>
            <a:ln/>
            <a:effectLst>
              <a:outerShdw blurRad="88900" dist="38100" dir="5400000" algn="bl" rotWithShape="0">
                <a:srgbClr val="1E2147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13"/>
            <p:cNvSpPr/>
            <p:nvPr/>
          </p:nvSpPr>
          <p:spPr>
            <a:xfrm>
              <a:off x="8097317" y="1783080"/>
              <a:ext cx="3454298" cy="868680"/>
            </a:xfrm>
            <a:prstGeom prst="roundRect">
              <a:avLst>
                <a:gd name="adj" fmla="val 8421"/>
              </a:avLst>
            </a:prstGeom>
            <a:solidFill>
              <a:srgbClr val="1E2147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4"/>
            <p:cNvSpPr/>
            <p:nvPr/>
          </p:nvSpPr>
          <p:spPr>
            <a:xfrm>
              <a:off x="8371637" y="1874520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By 90 days</a:t>
              </a:r>
              <a:endParaRPr lang="en-US" sz="16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8371637" y="2231136"/>
              <a:ext cx="29056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E2A2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Make it stick</a:t>
              </a:r>
              <a:endParaRPr lang="en-US" sz="13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389925" y="2880360"/>
              <a:ext cx="2905658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Check each person against ADKAR.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Celebrate progress publicly.</a:t>
              </a:r>
              <a:endParaRPr lang="en-US" sz="1350" dirty="0"/>
            </a:p>
            <a:p>
              <a:pPr marL="177800" indent="-177800">
                <a:lnSpc>
                  <a:spcPct val="105000"/>
                </a:lnSpc>
                <a:spcAft>
                  <a:spcPts val="13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2A2D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Reinforce new behaviors in routines.</a:t>
              </a:r>
              <a:endParaRPr lang="en-US" sz="13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16975" y="-1920240"/>
            <a:ext cx="4937760" cy="4937760"/>
          </a:xfrm>
          <a:prstGeom prst="ellipse">
            <a:avLst/>
          </a:prstGeom>
          <a:solidFill>
            <a:srgbClr val="3D4A7A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280160" y="4663440"/>
            <a:ext cx="3291840" cy="3291840"/>
          </a:xfrm>
          <a:prstGeom prst="ellipse">
            <a:avLst/>
          </a:prstGeom>
          <a:solidFill>
            <a:srgbClr val="E2A23B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40080" y="265176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C9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“Change is situational. Transition is psychological. To lead one, you must guide the other.”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2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learning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Kotter — Leading Change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Bridges — Managing Transitions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Prosci — ADKAR: A Model for Change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0080" y="6217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Anne-Marie Fiore, Ed.D.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2296</Words>
  <Application>Microsoft Macintosh PowerPoint</Application>
  <PresentationFormat>Widescreen</PresentationFormat>
  <Paragraphs>318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Through Change</dc:title>
  <dc:subject>PptxGenJS Presentation</dc:subject>
  <dc:creator>Anne-Marie Fiore</dc:creator>
  <cp:lastModifiedBy>Anne-Marie Fiore, Ed.D.</cp:lastModifiedBy>
  <cp:revision>3</cp:revision>
  <dcterms:created xsi:type="dcterms:W3CDTF">2026-06-24T15:01:29Z</dcterms:created>
  <dcterms:modified xsi:type="dcterms:W3CDTF">2026-06-24T19:49:31Z</dcterms:modified>
</cp:coreProperties>
</file>